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presentation.xml" ContentType="application/vnd.openxmlformats-officedocument.presentationml.presentation.main+xml"/>
  <Override PartName="/ppt/notesSlides/notesSlide61.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32.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31.xml" ContentType="application/vnd.openxmlformats-officedocument.presentationml.notesSlide+xml"/>
  <Override PartName="/ppt/notesSlides/notesSlide30.xml" ContentType="application/vnd.openxmlformats-officedocument.presentationml.notesSlide+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slideMasters/slideMaster1.xml" ContentType="application/vnd.openxmlformats-officedocument.presentationml.slideMaster+xml"/>
  <Override PartName="/ppt/notesSlides/notesSlide8.xml" ContentType="application/vnd.openxmlformats-officedocument.presentationml.notesSlide+xml"/>
  <Override PartName="/ppt/notesSlides/notesSlide7.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notesSlides/notesSlide6.xml" ContentType="application/vnd.openxmlformats-officedocument.presentationml.notesSlide+xml"/>
  <Override PartName="/ppt/slideLayouts/slideLayout3.xml" ContentType="application/vnd.openxmlformats-officedocument.presentationml.slideLayout+xml"/>
  <Override PartName="/ppt/notesSlides/notesSlide5.xml" ContentType="application/vnd.openxmlformats-officedocument.presentationml.notesSlide+xml"/>
  <Override PartName="/ppt/slideLayouts/slideLayout4.xml" ContentType="application/vnd.openxmlformats-officedocument.presentationml.slideLayout+xml"/>
  <Override PartName="/ppt/notesSlides/notesSlide4.xml" ContentType="application/vnd.openxmlformats-officedocument.presentationml.notesSlid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Slides/notesSlide3.xml" ContentType="application/vnd.openxmlformats-officedocument.presentationml.notesSlide+xml"/>
  <Override PartName="/ppt/slideLayouts/slideLayout7.xml" ContentType="application/vnd.openxmlformats-officedocument.presentationml.slideLayout+xml"/>
  <Override PartName="/ppt/notesSlides/notesSlide2.xml" ContentType="application/vnd.openxmlformats-officedocument.presentationml.notesSlide+xml"/>
  <Override PartName="/ppt/slideLayouts/slideLayout8.xml" ContentType="application/vnd.openxmlformats-officedocument.presentationml.slideLayout+xml"/>
  <Override PartName="/ppt/notesSlides/notesSlide1.xml" ContentType="application/vnd.openxmlformats-officedocument.presentationml.notes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9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61" d="100"/>
          <a:sy n="161" d="100"/>
        </p:scale>
        <p:origin x="784" y="20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99"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customXml" Target="../customXml/item3.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notesMaster" Target="notesMasters/notesMaster1.xml"/><Relationship Id="rId98"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5b0feb3159_1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5b0feb3159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5b0feb3159_1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5b0feb3159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5b0feb3159_1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5b0feb3159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5b0feb3159_1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5b0feb3159_1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5b0feb3159_1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5b0feb3159_1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5b0feb3159_1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5b0feb3159_1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5b0feb3159_1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5b0feb3159_1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5b0feb3159_1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5b0feb3159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5b0feb3159_1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5b0feb3159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5b0feb3159_1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5b0feb3159_1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5bd5cf732d_0_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5bd5cf732d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5b0feb3159_1_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5b0feb3159_1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5b0feb3159_1_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5b0feb3159_1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5b0feb3159_1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5b0feb3159_1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5b0feb3159_1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5b0feb3159_1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5b0feb3159_1_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5b0feb3159_1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5b0feb3159_1_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5b0feb3159_1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5b0feb3159_1_1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5b0feb3159_1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5b0feb3159_1_1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5b0feb3159_1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5b0feb3159_1_1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5b0feb3159_1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5b0feb3159_1_1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5b0feb3159_1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5bd5cf732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5bd5cf732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5b0feb3159_1_1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5b0feb3159_1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5b0feb3159_1_1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5b0feb3159_1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7075d64c36_0_1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7075d64c36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5b392fbf6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5b392fbf6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5b0feb3159_1_1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5b0feb3159_1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5b0feb3159_1_1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5b0feb3159_1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5a907f5f4b_0_1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5a907f5f4b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5a907f5f4b_0_1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5a907f5f4b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5a907f5f4b_0_1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5a907f5f4b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5a907f5f4b_0_1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5a907f5f4b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5b26277eec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5b26277eec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5b0feb3159_1_2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5b0feb3159_1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5a907f5f4b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5a907f5f4b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5a907f5f4b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5a907f5f4b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5a907f5f4b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5a907f5f4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5b0feb3159_1_2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5b0feb3159_1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5b0feb3159_1_1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5b0feb3159_1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5a907f5f4b_0_1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5a907f5f4b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5b0feb3159_1_2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5b0feb3159_1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5b0feb3159_1_2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5b0feb3159_1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5b0feb3159_1_1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5b0feb3159_1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5b26277eec_2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5b26277eec_2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5b0feb3159_1_1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5b0feb3159_1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5b0feb3159_1_2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5b0feb3159_1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5b0feb3159_1_2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5b0feb3159_1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5a907f5f4b_0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5a907f5f4b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5b392fbf62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5b392fbf62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5b0feb3159_1_2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 name="Google Shape;524;g5b0feb3159_1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5b0feb3159_1_2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5b0feb3159_1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5b0feb3159_1_2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5b0feb3159_1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5b0feb3159_1_2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5b0feb3159_1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5a907f5f4b_0_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5a907f5f4b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5b26277eec_2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5b26277eec_2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5a907f5f4b_0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5a907f5f4b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5a907f5f4b_0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5a907f5f4b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5a907f5f4b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 name="Google Shape;580;g5a907f5f4b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5a907f5f4b_0_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8" name="Google Shape;588;g5a907f5f4b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5a907f5f4b_0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 name="Google Shape;596;g5a907f5f4b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5a907f5f4b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5a907f5f4b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5b0feb3159_1_2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2" name="Google Shape;612;g5b0feb3159_1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5b0feb3159_1_2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0" name="Google Shape;620;g5b0feb3159_1_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5b0feb3159_1_2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5b0feb3159_1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5a907f5f4b_1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5a907f5f4b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5bd5cf732d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5bd5cf732d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5a907f5f4b_1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4" name="Google Shape;644;g5a907f5f4b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5b0feb3159_1_2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5b0feb3159_1_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5a907f5f4b_0_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0" name="Google Shape;660;g5a907f5f4b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5a907f5f4b_0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8" name="Google Shape;668;g5a907f5f4b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5a907f5f4b_1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 name="Google Shape;676;g5a907f5f4b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5a907f5f4b_1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4" name="Google Shape;684;g5a907f5f4b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5b0feb3159_1_2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 name="Google Shape;692;g5b0feb3159_1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5b0feb3159_1_2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0" name="Google Shape;700;g5b0feb3159_1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5b0feb3159_1_3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5b0feb3159_1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5a907f5f4b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 name="Google Shape;716;g5a907f5f4b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5b392fbf62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5b392fbf62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5bd5cf732d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5bd5cf732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5bd5cf732d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 name="Google Shape;732;g5bd5cf732d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g5bd5cf732d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0" name="Google Shape;740;g5bd5cf732d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5bd5cf732d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5bd5cf732d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g7075d64c36_0_1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 name="Google Shape;756;g7075d64c36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5bd5cf732d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5" name="Google Shape;765;g5bd5cf732d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5bd5cf732d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3" name="Google Shape;773;g5bd5cf732d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5b0feb3159_1_3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5b0feb3159_1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5bd5cf732d_0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7" name="Google Shape;787;g5bd5cf732d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g5a907f5f4b_0_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4" name="Google Shape;794;g5a907f5f4b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5bd5cf732d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5bd5cf732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5a907f5f4b_0_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1" name="Google Shape;801;g5a907f5f4b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5b392fbf62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5b392fbf62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8" name="Google Shape;48;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9" name="Google Shape;4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240550"/>
            <a:ext cx="85206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400"/>
              <a:buFont typeface="Verdana"/>
              <a:buNone/>
              <a:defRPr sz="2400">
                <a:latin typeface="Verdana"/>
                <a:ea typeface="Verdana"/>
                <a:cs typeface="Verdana"/>
                <a:sym typeface="Verdana"/>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8" name="Google Shape;28;p6"/>
          <p:cNvSpPr txBox="1">
            <a:spLocks noGrp="1"/>
          </p:cNvSpPr>
          <p:nvPr>
            <p:ph type="subTitle" idx="1"/>
          </p:nvPr>
        </p:nvSpPr>
        <p:spPr>
          <a:xfrm>
            <a:off x="227550" y="4485475"/>
            <a:ext cx="8520600" cy="5976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1400">
                <a:solidFill>
                  <a:srgbClr val="000000"/>
                </a:solidFill>
                <a:latin typeface="Verdana"/>
                <a:ea typeface="Verdana"/>
                <a:cs typeface="Verdana"/>
                <a:sym typeface="Verdana"/>
              </a:defRPr>
            </a:lvl1pPr>
            <a:lvl2pPr lvl="1" algn="ctr">
              <a:spcBef>
                <a:spcPts val="1600"/>
              </a:spcBef>
              <a:spcAft>
                <a:spcPts val="0"/>
              </a:spcAft>
              <a:buNone/>
              <a:defRPr>
                <a:solidFill>
                  <a:srgbClr val="000000"/>
                </a:solidFill>
              </a:defRPr>
            </a:lvl2pPr>
            <a:lvl3pPr lvl="2" algn="ctr">
              <a:spcBef>
                <a:spcPts val="1600"/>
              </a:spcBef>
              <a:spcAft>
                <a:spcPts val="0"/>
              </a:spcAft>
              <a:buNone/>
              <a:defRPr>
                <a:solidFill>
                  <a:srgbClr val="000000"/>
                </a:solidFill>
              </a:defRPr>
            </a:lvl3pPr>
            <a:lvl4pPr lvl="3" algn="ctr">
              <a:spcBef>
                <a:spcPts val="1600"/>
              </a:spcBef>
              <a:spcAft>
                <a:spcPts val="0"/>
              </a:spcAft>
              <a:buNone/>
              <a:defRPr>
                <a:solidFill>
                  <a:srgbClr val="000000"/>
                </a:solidFill>
              </a:defRPr>
            </a:lvl4pPr>
            <a:lvl5pPr lvl="4" algn="ctr">
              <a:spcBef>
                <a:spcPts val="1600"/>
              </a:spcBef>
              <a:spcAft>
                <a:spcPts val="0"/>
              </a:spcAft>
              <a:buNone/>
              <a:defRPr>
                <a:solidFill>
                  <a:srgbClr val="000000"/>
                </a:solidFill>
              </a:defRPr>
            </a:lvl5pPr>
            <a:lvl6pPr lvl="5" algn="ctr">
              <a:spcBef>
                <a:spcPts val="1600"/>
              </a:spcBef>
              <a:spcAft>
                <a:spcPts val="0"/>
              </a:spcAft>
              <a:buNone/>
              <a:defRPr>
                <a:solidFill>
                  <a:srgbClr val="000000"/>
                </a:solidFill>
              </a:defRPr>
            </a:lvl6pPr>
            <a:lvl7pPr lvl="6" algn="ctr">
              <a:spcBef>
                <a:spcPts val="1600"/>
              </a:spcBef>
              <a:spcAft>
                <a:spcPts val="0"/>
              </a:spcAft>
              <a:buNone/>
              <a:defRPr>
                <a:solidFill>
                  <a:srgbClr val="000000"/>
                </a:solidFill>
              </a:defRPr>
            </a:lvl7pPr>
            <a:lvl8pPr lvl="7" algn="ctr">
              <a:spcBef>
                <a:spcPts val="1600"/>
              </a:spcBef>
              <a:spcAft>
                <a:spcPts val="0"/>
              </a:spcAft>
              <a:buNone/>
              <a:defRPr>
                <a:solidFill>
                  <a:srgbClr val="000000"/>
                </a:solidFill>
              </a:defRPr>
            </a:lvl8pPr>
            <a:lvl9pPr lvl="8" algn="ctr">
              <a:spcBef>
                <a:spcPts val="1600"/>
              </a:spcBef>
              <a:spcAft>
                <a:spcPts val="1600"/>
              </a:spcAft>
              <a:buNone/>
              <a:defRPr>
                <a:solidFill>
                  <a:srgbClr val="000000"/>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1" name="Google Shape;31;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9" name="Google Shape;39;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0" name="Google Shape;40;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1" name="Google Shape;41;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2"/>
        <p:cNvGrpSpPr/>
        <p:nvPr/>
      </p:nvGrpSpPr>
      <p:grpSpPr>
        <a:xfrm>
          <a:off x="0" y="0"/>
          <a:ext cx="0" cy="0"/>
          <a:chOff x="0" y="0"/>
          <a:chExt cx="0" cy="0"/>
        </a:xfrm>
      </p:grpSpPr>
      <p:sp>
        <p:nvSpPr>
          <p:cNvPr id="43" name="Google Shape;43;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4" name="Google Shape;4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5" name="Google Shape;45;p10"/>
          <p:cNvSpPr txBox="1">
            <a:spLocks noGrp="1"/>
          </p:cNvSpPr>
          <p:nvPr>
            <p:ph type="title"/>
          </p:nvPr>
        </p:nvSpPr>
        <p:spPr>
          <a:xfrm>
            <a:off x="4538075" y="783475"/>
            <a:ext cx="4156500" cy="651300"/>
          </a:xfrm>
          <a:prstGeom prst="rect">
            <a:avLst/>
          </a:prstGeom>
        </p:spPr>
        <p:txBody>
          <a:bodyPr spcFirstLastPara="1" wrap="square" lIns="91425" tIns="91425" rIns="91425" bIns="91425" anchor="t" anchorCtr="0">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2CC"/>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spd="med">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7.jp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31.jpg"/></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g"/></Relationships>
</file>

<file path=ppt/slides/_rels/slide3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46.jpg"/></Relationships>
</file>

<file path=ppt/slides/_rels/slide3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hyperlink" Target="https://readingspark.wordpress.com/2016/09/14/picture-this-reflecting-diversity-in-childrens-book-publishing/"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47.jpg"/></Relationships>
</file>

<file path=ppt/slides/_rels/slide4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5.xml"/><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6.xml"/><Relationship Id="rId1" Type="http://schemas.openxmlformats.org/officeDocument/2006/relationships/slideLayout" Target="../slideLayouts/slideLayout5.xml"/><Relationship Id="rId4" Type="http://schemas.openxmlformats.org/officeDocument/2006/relationships/image" Target="../media/image63.jpg"/></Relationships>
</file>

<file path=ppt/slides/_rels/slide4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9.xml"/><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3" Type="http://schemas.openxmlformats.org/officeDocument/2006/relationships/hyperlink" Target="http://www.reflectionpress.com/childrens-books-radicalact/"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52.xml"/><Relationship Id="rId1" Type="http://schemas.openxmlformats.org/officeDocument/2006/relationships/slideLayout" Target="../slideLayouts/slideLayout5.xml"/><Relationship Id="rId6" Type="http://schemas.openxmlformats.org/officeDocument/2006/relationships/image" Target="../media/image72.jpg"/><Relationship Id="rId5" Type="http://schemas.openxmlformats.org/officeDocument/2006/relationships/image" Target="../media/image71.jpg"/><Relationship Id="rId4" Type="http://schemas.openxmlformats.org/officeDocument/2006/relationships/image" Target="../media/image70.jpg"/></Relationships>
</file>

<file path=ppt/slides/_rels/slide5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jpg"/><Relationship Id="rId7" Type="http://schemas.openxmlformats.org/officeDocument/2006/relationships/image" Target="../media/image77.png"/><Relationship Id="rId2" Type="http://schemas.openxmlformats.org/officeDocument/2006/relationships/notesSlide" Target="../notesSlides/notesSlide54.xml"/><Relationship Id="rId1" Type="http://schemas.openxmlformats.org/officeDocument/2006/relationships/slideLayout" Target="../slideLayouts/slideLayout5.xml"/><Relationship Id="rId6" Type="http://schemas.openxmlformats.org/officeDocument/2006/relationships/image" Target="../media/image76.png"/><Relationship Id="rId5" Type="http://schemas.openxmlformats.org/officeDocument/2006/relationships/image" Target="../media/image75.jpg"/><Relationship Id="rId4" Type="http://schemas.openxmlformats.org/officeDocument/2006/relationships/image" Target="../media/image74.png"/><Relationship Id="rId9" Type="http://schemas.openxmlformats.org/officeDocument/2006/relationships/image" Target="../media/image79.png"/></Relationships>
</file>

<file path=ppt/slides/_rels/slide55.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hyperlink" Target="http://www.feelingretro.com/toys/Girl-Toys/baby-go-bye-bye.php"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worthpoint.com/worthopedia/vintage-1969-baby-bye-bye-bumpety-501811302"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80.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81.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83.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84.xml"/><Relationship Id="rId1" Type="http://schemas.openxmlformats.org/officeDocument/2006/relationships/slideLayout" Target="../slideLayouts/slideLayout5.xml"/><Relationship Id="rId5" Type="http://schemas.openxmlformats.org/officeDocument/2006/relationships/image" Target="../media/image107.jpg"/><Relationship Id="rId4" Type="http://schemas.openxmlformats.org/officeDocument/2006/relationships/image" Target="../media/image106.jpg"/></Relationships>
</file>

<file path=ppt/slides/_rels/slide85.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85.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86.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3" Type="http://schemas.openxmlformats.org/officeDocument/2006/relationships/hyperlink" Target="http://www.feelingretro.com/toys/Girl-Toys/baby-go-bye-bye.php" TargetMode="External"/><Relationship Id="rId2" Type="http://schemas.openxmlformats.org/officeDocument/2006/relationships/notesSlide" Target="../notesSlides/notesSlide89.xml"/><Relationship Id="rId1" Type="http://schemas.openxmlformats.org/officeDocument/2006/relationships/slideLayout" Target="../slideLayouts/slideLayout5.xml"/><Relationship Id="rId4" Type="http://schemas.openxmlformats.org/officeDocument/2006/relationships/hyperlink" Target="http://childlit.unl.edu/topics/edi.brownies.htm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3" Type="http://schemas.openxmlformats.org/officeDocument/2006/relationships/hyperlink" Target="https://www.worthpoint.com/worthopedia/vintage-1969-baby-bye-bye-bumpety-501811302" TargetMode="External"/><Relationship Id="rId2" Type="http://schemas.openxmlformats.org/officeDocument/2006/relationships/notesSlide" Target="../notesSlides/notesSlide90.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3" Type="http://schemas.openxmlformats.org/officeDocument/2006/relationships/hyperlink" Target="https://u.nu/mmchild" TargetMode="External"/><Relationship Id="rId2" Type="http://schemas.openxmlformats.org/officeDocument/2006/relationships/notesSlide" Target="../notesSlides/notesSlide91.xml"/><Relationship Id="rId1" Type="http://schemas.openxmlformats.org/officeDocument/2006/relationships/slideLayout" Target="../slideLayouts/slideLayout5.xml"/><Relationship Id="rId4" Type="http://schemas.openxmlformats.org/officeDocument/2006/relationships/image" Target="../media/image1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3"/>
          <p:cNvSpPr txBox="1">
            <a:spLocks noGrp="1"/>
          </p:cNvSpPr>
          <p:nvPr>
            <p:ph type="ctrTitle"/>
          </p:nvPr>
        </p:nvSpPr>
        <p:spPr>
          <a:xfrm>
            <a:off x="311700" y="270375"/>
            <a:ext cx="8520600" cy="1714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a:latin typeface="Verdana"/>
                <a:ea typeface="Verdana"/>
                <a:cs typeface="Verdana"/>
                <a:sym typeface="Verdana"/>
              </a:rPr>
              <a:t>A Tribute to Black Childhood in Music, Story &amp; Pictures</a:t>
            </a:r>
            <a:endParaRPr sz="3600">
              <a:latin typeface="Verdana"/>
              <a:ea typeface="Verdana"/>
              <a:cs typeface="Verdana"/>
              <a:sym typeface="Verdana"/>
            </a:endParaRPr>
          </a:p>
          <a:p>
            <a:pPr marL="0" lvl="0" indent="0" algn="ctr" rtl="0">
              <a:spcBef>
                <a:spcPts val="0"/>
              </a:spcBef>
              <a:spcAft>
                <a:spcPts val="0"/>
              </a:spcAft>
              <a:buClr>
                <a:schemeClr val="dk1"/>
              </a:buClr>
              <a:buSzPts val="1100"/>
              <a:buFont typeface="Arial"/>
              <a:buNone/>
            </a:pPr>
            <a:r>
              <a:rPr lang="en" sz="3600">
                <a:solidFill>
                  <a:srgbClr val="000000"/>
                </a:solidFill>
                <a:latin typeface="Verdana"/>
                <a:ea typeface="Verdana"/>
                <a:cs typeface="Verdana"/>
                <a:sym typeface="Verdana"/>
              </a:rPr>
              <a:t>Francelia Butler Lecture</a:t>
            </a:r>
            <a:endParaRPr sz="3600">
              <a:solidFill>
                <a:srgbClr val="000000"/>
              </a:solidFill>
              <a:latin typeface="Verdana"/>
              <a:ea typeface="Verdana"/>
              <a:cs typeface="Verdana"/>
              <a:sym typeface="Verdana"/>
            </a:endParaRPr>
          </a:p>
        </p:txBody>
      </p:sp>
      <p:sp>
        <p:nvSpPr>
          <p:cNvPr id="57" name="Google Shape;57;p13"/>
          <p:cNvSpPr txBox="1">
            <a:spLocks noGrp="1"/>
          </p:cNvSpPr>
          <p:nvPr>
            <p:ph type="subTitle" idx="1"/>
          </p:nvPr>
        </p:nvSpPr>
        <p:spPr>
          <a:xfrm>
            <a:off x="0" y="3369175"/>
            <a:ext cx="9144000" cy="1215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a:latin typeface="Verdana"/>
                <a:ea typeface="Verdana"/>
                <a:cs typeface="Verdana"/>
                <a:sym typeface="Verdana"/>
              </a:rPr>
              <a:t>Michelle H. Martin,</a:t>
            </a:r>
            <a:endParaRPr sz="2400">
              <a:latin typeface="Verdana"/>
              <a:ea typeface="Verdana"/>
              <a:cs typeface="Verdana"/>
              <a:sym typeface="Verdana"/>
            </a:endParaRPr>
          </a:p>
          <a:p>
            <a:pPr marL="0" lvl="0" indent="0" algn="ctr" rtl="0">
              <a:spcBef>
                <a:spcPts val="0"/>
              </a:spcBef>
              <a:spcAft>
                <a:spcPts val="0"/>
              </a:spcAft>
              <a:buNone/>
            </a:pPr>
            <a:r>
              <a:rPr lang="en" sz="2400">
                <a:latin typeface="Verdana"/>
                <a:ea typeface="Verdana"/>
                <a:cs typeface="Verdana"/>
                <a:sym typeface="Verdana"/>
              </a:rPr>
              <a:t>Beverly Cleary Professor for Children &amp; Youth Services</a:t>
            </a:r>
            <a:endParaRPr sz="2400">
              <a:latin typeface="Verdana"/>
              <a:ea typeface="Verdana"/>
              <a:cs typeface="Verdana"/>
              <a:sym typeface="Verdana"/>
            </a:endParaRPr>
          </a:p>
          <a:p>
            <a:pPr marL="0" lvl="0" indent="0" algn="ctr" rtl="0">
              <a:spcBef>
                <a:spcPts val="0"/>
              </a:spcBef>
              <a:spcAft>
                <a:spcPts val="0"/>
              </a:spcAft>
              <a:buNone/>
            </a:pPr>
            <a:r>
              <a:rPr lang="en" sz="2400">
                <a:latin typeface="Verdana"/>
                <a:ea typeface="Verdana"/>
                <a:cs typeface="Verdana"/>
                <a:sym typeface="Verdana"/>
              </a:rPr>
              <a:t>&amp; MLIS Chair</a:t>
            </a:r>
            <a:endParaRPr sz="2400">
              <a:latin typeface="Verdana"/>
              <a:ea typeface="Verdana"/>
              <a:cs typeface="Verdana"/>
              <a:sym typeface="Verdana"/>
            </a:endParaRPr>
          </a:p>
        </p:txBody>
      </p:sp>
      <p:pic>
        <p:nvPicPr>
          <p:cNvPr id="58" name="Google Shape;58;p13"/>
          <p:cNvPicPr preferRelativeResize="0"/>
          <p:nvPr/>
        </p:nvPicPr>
        <p:blipFill>
          <a:blip r:embed="rId3">
            <a:alphaModFix/>
          </a:blip>
          <a:stretch>
            <a:fillRect/>
          </a:stretch>
        </p:blipFill>
        <p:spPr>
          <a:xfrm>
            <a:off x="3316025" y="2017075"/>
            <a:ext cx="2511949" cy="1398250"/>
          </a:xfrm>
          <a:prstGeom prst="rect">
            <a:avLst/>
          </a:prstGeom>
          <a:noFill/>
          <a:ln>
            <a:noFill/>
          </a:ln>
        </p:spPr>
      </p:pic>
      <p:sp>
        <p:nvSpPr>
          <p:cNvPr id="59" name="Google Shape;59;p13"/>
          <p:cNvSpPr txBox="1">
            <a:spLocks noGrp="1"/>
          </p:cNvSpPr>
          <p:nvPr>
            <p:ph type="subTitle" idx="1"/>
          </p:nvPr>
        </p:nvSpPr>
        <p:spPr>
          <a:xfrm>
            <a:off x="311700" y="4764575"/>
            <a:ext cx="8520600" cy="3462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sz="1200">
                <a:solidFill>
                  <a:schemeClr val="dk1"/>
                </a:solidFill>
              </a:rPr>
              <a:t>Pinkney, Andrea Davis. </a:t>
            </a:r>
            <a:r>
              <a:rPr lang="en" sz="1200" i="1">
                <a:solidFill>
                  <a:schemeClr val="dk1"/>
                </a:solidFill>
              </a:rPr>
              <a:t>A Poem for Peter.</a:t>
            </a:r>
            <a:r>
              <a:rPr lang="en" sz="1200">
                <a:solidFill>
                  <a:schemeClr val="dk1"/>
                </a:solidFill>
              </a:rPr>
              <a:t> Illus. Lou Fancher and Steve Johnson. New York: Viking, 2016.</a:t>
            </a:r>
            <a:endParaRPr/>
          </a:p>
        </p:txBody>
      </p:sp>
      <p:sp>
        <p:nvSpPr>
          <p:cNvPr id="60" name="Google Shape;60;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2"/>
          <p:cNvSpPr txBox="1">
            <a:spLocks noGrp="1"/>
          </p:cNvSpPr>
          <p:nvPr>
            <p:ph type="title"/>
          </p:nvPr>
        </p:nvSpPr>
        <p:spPr>
          <a:xfrm>
            <a:off x="311700" y="158775"/>
            <a:ext cx="8520600" cy="653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Langston Hughes</a:t>
            </a:r>
            <a:endParaRPr/>
          </a:p>
          <a:p>
            <a:pPr marL="0" lvl="0" indent="0" algn="ctr" rtl="0">
              <a:spcBef>
                <a:spcPts val="0"/>
              </a:spcBef>
              <a:spcAft>
                <a:spcPts val="0"/>
              </a:spcAft>
              <a:buNone/>
            </a:pPr>
            <a:r>
              <a:rPr lang="en" sz="1400"/>
              <a:t>Michelle H. Martin © 2019</a:t>
            </a:r>
            <a:endParaRPr sz="1400"/>
          </a:p>
        </p:txBody>
      </p:sp>
      <p:sp>
        <p:nvSpPr>
          <p:cNvPr id="143" name="Google Shape;143;p22"/>
          <p:cNvSpPr txBox="1">
            <a:spLocks noGrp="1"/>
          </p:cNvSpPr>
          <p:nvPr>
            <p:ph type="subTitle" idx="1"/>
          </p:nvPr>
        </p:nvSpPr>
        <p:spPr>
          <a:xfrm>
            <a:off x="311700" y="4331350"/>
            <a:ext cx="8520600" cy="653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latin typeface="Arial"/>
                <a:ea typeface="Arial"/>
                <a:cs typeface="Arial"/>
                <a:sym typeface="Arial"/>
              </a:rPr>
              <a:t>"Langston Hughes at Central High School (Cleveland)." Beinecke Rare Book and Manuscript Library, Yale Collection of American Literature, New Haven. Photo Negative, ca. 1916-20.</a:t>
            </a:r>
            <a:endParaRPr>
              <a:solidFill>
                <a:schemeClr val="dk1"/>
              </a:solidFill>
              <a:latin typeface="Arial"/>
              <a:ea typeface="Arial"/>
              <a:cs typeface="Arial"/>
              <a:sym typeface="Arial"/>
            </a:endParaRPr>
          </a:p>
          <a:p>
            <a:pPr marL="0" lvl="0" indent="0" algn="ctr" rtl="0">
              <a:spcBef>
                <a:spcPts val="1600"/>
              </a:spcBef>
              <a:spcAft>
                <a:spcPts val="0"/>
              </a:spcAft>
              <a:buClr>
                <a:schemeClr val="dk1"/>
              </a:buClr>
              <a:buSzPts val="1100"/>
              <a:buFont typeface="Arial"/>
              <a:buNone/>
            </a:pPr>
            <a:endParaRPr sz="1800">
              <a:solidFill>
                <a:schemeClr val="dk1"/>
              </a:solidFill>
              <a:latin typeface="Calibri"/>
              <a:ea typeface="Calibri"/>
              <a:cs typeface="Calibri"/>
              <a:sym typeface="Calibri"/>
            </a:endParaRPr>
          </a:p>
          <a:p>
            <a:pPr marL="0" lvl="0" indent="0" algn="ctr" rtl="0">
              <a:spcBef>
                <a:spcPts val="0"/>
              </a:spcBef>
              <a:spcAft>
                <a:spcPts val="1600"/>
              </a:spcAft>
              <a:buNone/>
            </a:pPr>
            <a:endParaRPr/>
          </a:p>
        </p:txBody>
      </p:sp>
      <p:pic>
        <p:nvPicPr>
          <p:cNvPr id="144" name="Google Shape;144;p22"/>
          <p:cNvPicPr preferRelativeResize="0"/>
          <p:nvPr/>
        </p:nvPicPr>
        <p:blipFill>
          <a:blip r:embed="rId3">
            <a:alphaModFix/>
          </a:blip>
          <a:stretch>
            <a:fillRect/>
          </a:stretch>
        </p:blipFill>
        <p:spPr>
          <a:xfrm>
            <a:off x="3543300" y="1071563"/>
            <a:ext cx="2057400" cy="3000375"/>
          </a:xfrm>
          <a:prstGeom prst="rect">
            <a:avLst/>
          </a:prstGeom>
          <a:noFill/>
          <a:ln>
            <a:noFill/>
          </a:ln>
        </p:spPr>
      </p:pic>
      <p:sp>
        <p:nvSpPr>
          <p:cNvPr id="145" name="Google Shape;145;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3"/>
          <p:cNvSpPr txBox="1">
            <a:spLocks noGrp="1"/>
          </p:cNvSpPr>
          <p:nvPr>
            <p:ph type="title"/>
          </p:nvPr>
        </p:nvSpPr>
        <p:spPr>
          <a:xfrm>
            <a:off x="311700" y="178650"/>
            <a:ext cx="8520600" cy="17733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a:t>Langston, Langston, Langston Hughes,</a:t>
            </a:r>
            <a:endParaRPr/>
          </a:p>
          <a:p>
            <a:pPr marL="0" lvl="0" indent="0" algn="ctr" rtl="0">
              <a:lnSpc>
                <a:spcPct val="115000"/>
              </a:lnSpc>
              <a:spcBef>
                <a:spcPts val="0"/>
              </a:spcBef>
              <a:spcAft>
                <a:spcPts val="0"/>
              </a:spcAft>
              <a:buNone/>
            </a:pPr>
            <a:r>
              <a:rPr lang="en"/>
              <a:t>Wrote poems for the people and he loved the blues.</a:t>
            </a:r>
            <a:endParaRPr/>
          </a:p>
          <a:p>
            <a:pPr marL="0" lvl="0" indent="0" algn="ctr" rtl="0">
              <a:spcBef>
                <a:spcPts val="0"/>
              </a:spcBef>
              <a:spcAft>
                <a:spcPts val="0"/>
              </a:spcAft>
              <a:buNone/>
            </a:pPr>
            <a:r>
              <a:rPr lang="en"/>
              <a:t>Langston, Langston, Langston Hughes,</a:t>
            </a:r>
            <a:endParaRPr/>
          </a:p>
          <a:p>
            <a:pPr marL="0" lvl="0" indent="0" algn="ctr" rtl="0">
              <a:lnSpc>
                <a:spcPct val="115000"/>
              </a:lnSpc>
              <a:spcBef>
                <a:spcPts val="0"/>
              </a:spcBef>
              <a:spcAft>
                <a:spcPts val="0"/>
              </a:spcAft>
              <a:buNone/>
            </a:pPr>
            <a:r>
              <a:rPr lang="en"/>
              <a:t>Wrote poems for the people and he lived the blues.</a:t>
            </a:r>
            <a:endParaRPr/>
          </a:p>
          <a:p>
            <a:pPr marL="0" lvl="0" indent="0" algn="ctr" rtl="0">
              <a:lnSpc>
                <a:spcPct val="115000"/>
              </a:lnSpc>
              <a:spcBef>
                <a:spcPts val="0"/>
              </a:spcBef>
              <a:spcAft>
                <a:spcPts val="0"/>
              </a:spcAft>
              <a:buClr>
                <a:schemeClr val="dk1"/>
              </a:buClr>
              <a:buSzPts val="1100"/>
              <a:buFont typeface="Arial"/>
              <a:buNone/>
            </a:pPr>
            <a:endParaRPr/>
          </a:p>
        </p:txBody>
      </p:sp>
      <p:sp>
        <p:nvSpPr>
          <p:cNvPr id="151" name="Google Shape;151;p23"/>
          <p:cNvSpPr txBox="1">
            <a:spLocks noGrp="1"/>
          </p:cNvSpPr>
          <p:nvPr>
            <p:ph type="subTitle" idx="1"/>
          </p:nvPr>
        </p:nvSpPr>
        <p:spPr>
          <a:xfrm>
            <a:off x="366913" y="4271425"/>
            <a:ext cx="8410200" cy="781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solidFill>
                  <a:schemeClr val="dk1"/>
                </a:solidFill>
                <a:latin typeface="Arial"/>
                <a:ea typeface="Arial"/>
                <a:cs typeface="Arial"/>
                <a:sym typeface="Arial"/>
              </a:rPr>
              <a:t>"Langston Hughes at Age 3." Beinecke Rare Book and Manuscript Library, Yale Collection of American Literature, New Haven. Photo Negative.</a:t>
            </a:r>
            <a:endParaRPr>
              <a:solidFill>
                <a:schemeClr val="dk1"/>
              </a:solidFill>
              <a:latin typeface="Arial"/>
              <a:ea typeface="Arial"/>
              <a:cs typeface="Arial"/>
              <a:sym typeface="Arial"/>
            </a:endParaRPr>
          </a:p>
          <a:p>
            <a:pPr marL="0" lvl="0" indent="0" algn="ctr" rtl="0">
              <a:lnSpc>
                <a:spcPct val="100000"/>
              </a:lnSpc>
              <a:spcBef>
                <a:spcPts val="1600"/>
              </a:spcBef>
              <a:spcAft>
                <a:spcPts val="0"/>
              </a:spcAft>
              <a:buClr>
                <a:schemeClr val="dk1"/>
              </a:buClr>
              <a:buSzPts val="1100"/>
              <a:buFont typeface="Arial"/>
              <a:buNone/>
            </a:pPr>
            <a:endParaRPr sz="1800" b="1">
              <a:solidFill>
                <a:schemeClr val="dk1"/>
              </a:solidFill>
              <a:latin typeface="Arial"/>
              <a:ea typeface="Arial"/>
              <a:cs typeface="Arial"/>
              <a:sym typeface="Arial"/>
            </a:endParaRPr>
          </a:p>
          <a:p>
            <a:pPr marL="0" lvl="0" indent="0" algn="ctr" rtl="0">
              <a:lnSpc>
                <a:spcPct val="100000"/>
              </a:lnSpc>
              <a:spcBef>
                <a:spcPts val="0"/>
              </a:spcBef>
              <a:spcAft>
                <a:spcPts val="1600"/>
              </a:spcAft>
              <a:buNone/>
            </a:pPr>
            <a:endParaRPr>
              <a:latin typeface="Arial"/>
              <a:ea typeface="Arial"/>
              <a:cs typeface="Arial"/>
              <a:sym typeface="Arial"/>
            </a:endParaRPr>
          </a:p>
        </p:txBody>
      </p:sp>
      <p:pic>
        <p:nvPicPr>
          <p:cNvPr id="152" name="Google Shape;152;p23"/>
          <p:cNvPicPr preferRelativeResize="0"/>
          <p:nvPr/>
        </p:nvPicPr>
        <p:blipFill>
          <a:blip r:embed="rId3">
            <a:alphaModFix/>
          </a:blip>
          <a:stretch>
            <a:fillRect/>
          </a:stretch>
        </p:blipFill>
        <p:spPr>
          <a:xfrm>
            <a:off x="3749588" y="1951950"/>
            <a:ext cx="1644825" cy="2409725"/>
          </a:xfrm>
          <a:prstGeom prst="rect">
            <a:avLst/>
          </a:prstGeom>
          <a:noFill/>
          <a:ln w="9525" cap="flat" cmpd="sng">
            <a:solidFill>
              <a:schemeClr val="dk2"/>
            </a:solidFill>
            <a:prstDash val="solid"/>
            <a:round/>
            <a:headEnd type="none" w="sm" len="sm"/>
            <a:tailEnd type="none" w="sm" len="sm"/>
          </a:ln>
        </p:spPr>
      </p:pic>
      <p:sp>
        <p:nvSpPr>
          <p:cNvPr id="153" name="Google Shape;153;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4"/>
          <p:cNvSpPr txBox="1">
            <a:spLocks noGrp="1"/>
          </p:cNvSpPr>
          <p:nvPr>
            <p:ph type="title"/>
          </p:nvPr>
        </p:nvSpPr>
        <p:spPr>
          <a:xfrm>
            <a:off x="311700" y="240550"/>
            <a:ext cx="8520600" cy="918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Langston Hughes was the Keeper of Dreams,</a:t>
            </a:r>
            <a:endParaRPr/>
          </a:p>
          <a:p>
            <a:pPr marL="0" lvl="0" indent="0" algn="ctr" rtl="0">
              <a:spcBef>
                <a:spcPts val="0"/>
              </a:spcBef>
              <a:spcAft>
                <a:spcPts val="0"/>
              </a:spcAft>
              <a:buNone/>
            </a:pPr>
            <a:r>
              <a:rPr lang="en"/>
              <a:t>He wrote jazz poems no one had ever seen.</a:t>
            </a:r>
            <a:endParaRPr/>
          </a:p>
        </p:txBody>
      </p:sp>
      <p:pic>
        <p:nvPicPr>
          <p:cNvPr id="159" name="Google Shape;159;p24"/>
          <p:cNvPicPr preferRelativeResize="0"/>
          <p:nvPr/>
        </p:nvPicPr>
        <p:blipFill>
          <a:blip r:embed="rId3">
            <a:alphaModFix/>
          </a:blip>
          <a:stretch>
            <a:fillRect/>
          </a:stretch>
        </p:blipFill>
        <p:spPr>
          <a:xfrm>
            <a:off x="3061238" y="1311550"/>
            <a:ext cx="3021525" cy="3021525"/>
          </a:xfrm>
          <a:prstGeom prst="rect">
            <a:avLst/>
          </a:prstGeom>
          <a:noFill/>
          <a:ln>
            <a:noFill/>
          </a:ln>
        </p:spPr>
      </p:pic>
      <p:sp>
        <p:nvSpPr>
          <p:cNvPr id="160" name="Google Shape;160;p24"/>
          <p:cNvSpPr txBox="1">
            <a:spLocks noGrp="1"/>
          </p:cNvSpPr>
          <p:nvPr>
            <p:ph type="subTitle" idx="1"/>
          </p:nvPr>
        </p:nvSpPr>
        <p:spPr>
          <a:xfrm>
            <a:off x="360450" y="4395250"/>
            <a:ext cx="8423100" cy="597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solidFill>
                  <a:schemeClr val="dk1"/>
                </a:solidFill>
              </a:rPr>
              <a:t>Hughes, Langston. </a:t>
            </a:r>
            <a:r>
              <a:rPr lang="en" i="1">
                <a:solidFill>
                  <a:schemeClr val="dk1"/>
                </a:solidFill>
              </a:rPr>
              <a:t>The Dream Keeper and Other Poems</a:t>
            </a:r>
            <a:r>
              <a:rPr lang="en">
                <a:solidFill>
                  <a:schemeClr val="dk1"/>
                </a:solidFill>
              </a:rPr>
              <a:t>. Illus. Helen Sewell. </a:t>
            </a:r>
            <a:endParaRPr>
              <a:solidFill>
                <a:schemeClr val="dk1"/>
              </a:solidFill>
            </a:endParaRPr>
          </a:p>
          <a:p>
            <a:pPr marL="0" lvl="0" indent="0" algn="ctr" rtl="0">
              <a:spcBef>
                <a:spcPts val="0"/>
              </a:spcBef>
              <a:spcAft>
                <a:spcPts val="0"/>
              </a:spcAft>
              <a:buClr>
                <a:schemeClr val="dk1"/>
              </a:buClr>
              <a:buSzPts val="1100"/>
              <a:buFont typeface="Arial"/>
              <a:buNone/>
            </a:pPr>
            <a:r>
              <a:rPr lang="en">
                <a:solidFill>
                  <a:schemeClr val="dk1"/>
                </a:solidFill>
              </a:rPr>
              <a:t>Alfred A. Knopf, 1986.</a:t>
            </a:r>
            <a:endParaRPr/>
          </a:p>
        </p:txBody>
      </p:sp>
      <p:sp>
        <p:nvSpPr>
          <p:cNvPr id="161" name="Google Shape;161;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5"/>
          <p:cNvSpPr txBox="1">
            <a:spLocks noGrp="1"/>
          </p:cNvSpPr>
          <p:nvPr>
            <p:ph type="title"/>
          </p:nvPr>
        </p:nvSpPr>
        <p:spPr>
          <a:xfrm>
            <a:off x="311700" y="240550"/>
            <a:ext cx="8520600" cy="972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From Aunt Sue’s Stories to the Weary Blues,</a:t>
            </a:r>
            <a:endParaRPr/>
          </a:p>
          <a:p>
            <a:pPr marL="0" lvl="0" indent="0" algn="ctr" rtl="0">
              <a:spcBef>
                <a:spcPts val="0"/>
              </a:spcBef>
              <a:spcAft>
                <a:spcPts val="0"/>
              </a:spcAft>
              <a:buNone/>
            </a:pPr>
            <a:r>
              <a:rPr lang="en"/>
              <a:t>Mother to Son and those dressed-up shoes.</a:t>
            </a:r>
            <a:endParaRPr/>
          </a:p>
          <a:p>
            <a:pPr marL="0" lvl="0" indent="0" algn="ctr" rtl="0">
              <a:spcBef>
                <a:spcPts val="0"/>
              </a:spcBef>
              <a:spcAft>
                <a:spcPts val="0"/>
              </a:spcAft>
              <a:buNone/>
            </a:pPr>
            <a:endParaRPr/>
          </a:p>
        </p:txBody>
      </p:sp>
      <p:sp>
        <p:nvSpPr>
          <p:cNvPr id="167" name="Google Shape;167;p25"/>
          <p:cNvSpPr txBox="1">
            <a:spLocks noGrp="1"/>
          </p:cNvSpPr>
          <p:nvPr>
            <p:ph type="subTitle" idx="1"/>
          </p:nvPr>
        </p:nvSpPr>
        <p:spPr>
          <a:xfrm>
            <a:off x="227550" y="4485475"/>
            <a:ext cx="8520600" cy="5976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a:solidFill>
                  <a:schemeClr val="dk1"/>
                </a:solidFill>
              </a:rPr>
              <a:t>Hughes, Langston. </a:t>
            </a:r>
            <a:r>
              <a:rPr lang="en" i="1">
                <a:solidFill>
                  <a:schemeClr val="dk1"/>
                </a:solidFill>
              </a:rPr>
              <a:t>The Dream Keeper and Other Poems</a:t>
            </a:r>
            <a:r>
              <a:rPr lang="en">
                <a:solidFill>
                  <a:schemeClr val="dk1"/>
                </a:solidFill>
              </a:rPr>
              <a:t>. Illus. Brian Pinkney. </a:t>
            </a:r>
            <a:endParaRPr>
              <a:solidFill>
                <a:schemeClr val="dk1"/>
              </a:solidFill>
            </a:endParaRPr>
          </a:p>
          <a:p>
            <a:pPr marL="0" lvl="0" indent="0" algn="ctr" rtl="0">
              <a:lnSpc>
                <a:spcPct val="100000"/>
              </a:lnSpc>
              <a:spcBef>
                <a:spcPts val="0"/>
              </a:spcBef>
              <a:spcAft>
                <a:spcPts val="0"/>
              </a:spcAft>
              <a:buClr>
                <a:schemeClr val="dk1"/>
              </a:buClr>
              <a:buSzPts val="1100"/>
              <a:buFont typeface="Arial"/>
              <a:buNone/>
            </a:pPr>
            <a:r>
              <a:rPr lang="en">
                <a:solidFill>
                  <a:schemeClr val="dk1"/>
                </a:solidFill>
              </a:rPr>
              <a:t>Alfred A. Knopf, 1994.</a:t>
            </a:r>
            <a:endParaRPr>
              <a:solidFill>
                <a:srgbClr val="000000"/>
              </a:solidFill>
            </a:endParaRPr>
          </a:p>
          <a:p>
            <a:pPr marL="0" lvl="0" indent="0" algn="ctr" rtl="0">
              <a:spcBef>
                <a:spcPts val="0"/>
              </a:spcBef>
              <a:spcAft>
                <a:spcPts val="0"/>
              </a:spcAft>
              <a:buClr>
                <a:schemeClr val="dk1"/>
              </a:buClr>
              <a:buSzPts val="1100"/>
              <a:buFont typeface="Arial"/>
              <a:buNone/>
            </a:pPr>
            <a:endParaRPr>
              <a:solidFill>
                <a:schemeClr val="dk1"/>
              </a:solidFill>
            </a:endParaRPr>
          </a:p>
        </p:txBody>
      </p:sp>
      <p:pic>
        <p:nvPicPr>
          <p:cNvPr id="168" name="Google Shape;168;p25"/>
          <p:cNvPicPr preferRelativeResize="0"/>
          <p:nvPr/>
        </p:nvPicPr>
        <p:blipFill rotWithShape="1">
          <a:blip r:embed="rId3">
            <a:alphaModFix/>
          </a:blip>
          <a:srcRect l="15723" t="10729" r="19006" b="12465"/>
          <a:stretch/>
        </p:blipFill>
        <p:spPr>
          <a:xfrm>
            <a:off x="5188550" y="1148850"/>
            <a:ext cx="1847275" cy="3184225"/>
          </a:xfrm>
          <a:prstGeom prst="rect">
            <a:avLst/>
          </a:prstGeom>
          <a:noFill/>
          <a:ln w="9525" cap="flat" cmpd="sng">
            <a:solidFill>
              <a:schemeClr val="dk2"/>
            </a:solidFill>
            <a:prstDash val="solid"/>
            <a:round/>
            <a:headEnd type="none" w="sm" len="sm"/>
            <a:tailEnd type="none" w="sm" len="sm"/>
          </a:ln>
        </p:spPr>
      </p:pic>
      <p:pic>
        <p:nvPicPr>
          <p:cNvPr id="169" name="Google Shape;169;p25"/>
          <p:cNvPicPr preferRelativeResize="0"/>
          <p:nvPr/>
        </p:nvPicPr>
        <p:blipFill>
          <a:blip r:embed="rId4">
            <a:alphaModFix/>
          </a:blip>
          <a:stretch>
            <a:fillRect/>
          </a:stretch>
        </p:blipFill>
        <p:spPr>
          <a:xfrm>
            <a:off x="2318850" y="1257350"/>
            <a:ext cx="1955934" cy="2967224"/>
          </a:xfrm>
          <a:prstGeom prst="rect">
            <a:avLst/>
          </a:prstGeom>
          <a:noFill/>
          <a:ln w="9525" cap="flat" cmpd="sng">
            <a:solidFill>
              <a:schemeClr val="dk2"/>
            </a:solidFill>
            <a:prstDash val="solid"/>
            <a:round/>
            <a:headEnd type="none" w="sm" len="sm"/>
            <a:tailEnd type="none" w="sm" len="sm"/>
          </a:ln>
        </p:spPr>
      </p:pic>
      <p:sp>
        <p:nvSpPr>
          <p:cNvPr id="170" name="Google Shape;170;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6"/>
          <p:cNvSpPr txBox="1">
            <a:spLocks noGrp="1"/>
          </p:cNvSpPr>
          <p:nvPr>
            <p:ph type="title"/>
          </p:nvPr>
        </p:nvSpPr>
        <p:spPr>
          <a:xfrm>
            <a:off x="217350" y="78125"/>
            <a:ext cx="8709300" cy="928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Hughes wrote poems while he was still a teen,</a:t>
            </a:r>
            <a:endParaRPr/>
          </a:p>
          <a:p>
            <a:pPr marL="0" lvl="0" indent="0" algn="ctr" rtl="0">
              <a:spcBef>
                <a:spcPts val="0"/>
              </a:spcBef>
              <a:spcAft>
                <a:spcPts val="0"/>
              </a:spcAft>
              <a:buNone/>
            </a:pPr>
            <a:r>
              <a:rPr lang="en"/>
              <a:t>For the school newspaper and the </a:t>
            </a:r>
            <a:r>
              <a:rPr lang="en" i="1"/>
              <a:t>Brownies’ Magazine.</a:t>
            </a:r>
            <a:endParaRPr i="1"/>
          </a:p>
        </p:txBody>
      </p:sp>
      <p:sp>
        <p:nvSpPr>
          <p:cNvPr id="176" name="Google Shape;176;p26"/>
          <p:cNvSpPr txBox="1">
            <a:spLocks noGrp="1"/>
          </p:cNvSpPr>
          <p:nvPr>
            <p:ph type="subTitle" idx="1"/>
          </p:nvPr>
        </p:nvSpPr>
        <p:spPr>
          <a:xfrm>
            <a:off x="270150" y="4054525"/>
            <a:ext cx="8603700" cy="9285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a:solidFill>
                  <a:schemeClr val="dk1"/>
                </a:solidFill>
                <a:latin typeface="Arial"/>
                <a:ea typeface="Arial"/>
                <a:cs typeface="Arial"/>
                <a:sym typeface="Arial"/>
              </a:rPr>
              <a:t>"Langston Hughes at Central High School (Cleveland)." Beinecke Rare Book and Manuscript Library, Yale Collection of American Literature, New Haven. Photo Negative, ca. 1916-20. &amp; </a:t>
            </a:r>
            <a:endParaRPr>
              <a:solidFill>
                <a:schemeClr val="dk1"/>
              </a:solidFill>
              <a:latin typeface="Arial"/>
              <a:ea typeface="Arial"/>
              <a:cs typeface="Arial"/>
              <a:sym typeface="Arial"/>
            </a:endParaRPr>
          </a:p>
          <a:p>
            <a:pPr marL="0" lvl="0" indent="0" algn="ctr" rtl="0">
              <a:lnSpc>
                <a:spcPct val="100000"/>
              </a:lnSpc>
              <a:spcBef>
                <a:spcPts val="0"/>
              </a:spcBef>
              <a:spcAft>
                <a:spcPts val="0"/>
              </a:spcAft>
              <a:buNone/>
            </a:pPr>
            <a:r>
              <a:rPr lang="en" i="1">
                <a:solidFill>
                  <a:schemeClr val="dk1"/>
                </a:solidFill>
                <a:latin typeface="Arial"/>
                <a:ea typeface="Arial"/>
                <a:cs typeface="Arial"/>
                <a:sym typeface="Arial"/>
              </a:rPr>
              <a:t>Brownies’ Book </a:t>
            </a:r>
            <a:r>
              <a:rPr lang="en">
                <a:solidFill>
                  <a:schemeClr val="dk1"/>
                </a:solidFill>
                <a:latin typeface="Arial"/>
                <a:ea typeface="Arial"/>
                <a:cs typeface="Arial"/>
                <a:sym typeface="Arial"/>
              </a:rPr>
              <a:t>Magazine, July 1920/ From </a:t>
            </a:r>
            <a:r>
              <a:rPr lang="en" i="1">
                <a:solidFill>
                  <a:schemeClr val="dk1"/>
                </a:solidFill>
                <a:latin typeface="Arial"/>
                <a:ea typeface="Arial"/>
                <a:cs typeface="Arial"/>
                <a:sym typeface="Arial"/>
              </a:rPr>
              <a:t>Langston Hughes: Poet</a:t>
            </a:r>
            <a:r>
              <a:rPr lang="en">
                <a:solidFill>
                  <a:schemeClr val="dk1"/>
                </a:solidFill>
                <a:latin typeface="Arial"/>
                <a:ea typeface="Arial"/>
                <a:cs typeface="Arial"/>
                <a:sym typeface="Arial"/>
              </a:rPr>
              <a:t> by Jack Rummel. </a:t>
            </a:r>
            <a:endParaRPr>
              <a:solidFill>
                <a:schemeClr val="dk1"/>
              </a:solidFill>
              <a:latin typeface="Arial"/>
              <a:ea typeface="Arial"/>
              <a:cs typeface="Arial"/>
              <a:sym typeface="Arial"/>
            </a:endParaRPr>
          </a:p>
          <a:p>
            <a:pPr marL="0" lvl="0" indent="0" algn="ctr" rtl="0">
              <a:lnSpc>
                <a:spcPct val="100000"/>
              </a:lnSpc>
              <a:spcBef>
                <a:spcPts val="0"/>
              </a:spcBef>
              <a:spcAft>
                <a:spcPts val="0"/>
              </a:spcAft>
              <a:buNone/>
            </a:pPr>
            <a:r>
              <a:rPr lang="en">
                <a:solidFill>
                  <a:schemeClr val="dk1"/>
                </a:solidFill>
                <a:latin typeface="Arial"/>
                <a:ea typeface="Arial"/>
                <a:cs typeface="Arial"/>
                <a:sym typeface="Arial"/>
              </a:rPr>
              <a:t>Philadelphia: Chelsea House, 2005</a:t>
            </a:r>
            <a:endParaRPr>
              <a:solidFill>
                <a:schemeClr val="dk1"/>
              </a:solidFill>
              <a:latin typeface="Arial"/>
              <a:ea typeface="Arial"/>
              <a:cs typeface="Arial"/>
              <a:sym typeface="Arial"/>
            </a:endParaRPr>
          </a:p>
          <a:p>
            <a:pPr marL="0" lvl="0" indent="0" algn="ctr" rtl="0">
              <a:lnSpc>
                <a:spcPct val="100000"/>
              </a:lnSpc>
              <a:spcBef>
                <a:spcPts val="0"/>
              </a:spcBef>
              <a:spcAft>
                <a:spcPts val="0"/>
              </a:spcAft>
              <a:buNone/>
            </a:pPr>
            <a:endParaRPr>
              <a:solidFill>
                <a:schemeClr val="dk1"/>
              </a:solidFill>
              <a:latin typeface="Arial"/>
              <a:ea typeface="Arial"/>
              <a:cs typeface="Arial"/>
              <a:sym typeface="Arial"/>
            </a:endParaRPr>
          </a:p>
          <a:p>
            <a:pPr marL="0" lvl="0" indent="0" algn="ctr" rtl="0">
              <a:spcBef>
                <a:spcPts val="1100"/>
              </a:spcBef>
              <a:spcAft>
                <a:spcPts val="0"/>
              </a:spcAft>
              <a:buClr>
                <a:schemeClr val="dk1"/>
              </a:buClr>
              <a:buSzPts val="1100"/>
              <a:buFont typeface="Arial"/>
              <a:buNone/>
            </a:pPr>
            <a:endParaRPr sz="1800">
              <a:solidFill>
                <a:schemeClr val="dk1"/>
              </a:solidFill>
              <a:latin typeface="Calibri"/>
              <a:ea typeface="Calibri"/>
              <a:cs typeface="Calibri"/>
              <a:sym typeface="Calibri"/>
            </a:endParaRPr>
          </a:p>
          <a:p>
            <a:pPr marL="0" lvl="0" indent="0" algn="ctr" rtl="0">
              <a:spcBef>
                <a:spcPts val="0"/>
              </a:spcBef>
              <a:spcAft>
                <a:spcPts val="1600"/>
              </a:spcAft>
              <a:buNone/>
            </a:pPr>
            <a:endParaRPr/>
          </a:p>
        </p:txBody>
      </p:sp>
      <p:pic>
        <p:nvPicPr>
          <p:cNvPr id="177" name="Google Shape;177;p26"/>
          <p:cNvPicPr preferRelativeResize="0"/>
          <p:nvPr/>
        </p:nvPicPr>
        <p:blipFill>
          <a:blip r:embed="rId3">
            <a:alphaModFix/>
          </a:blip>
          <a:stretch>
            <a:fillRect/>
          </a:stretch>
        </p:blipFill>
        <p:spPr>
          <a:xfrm>
            <a:off x="2094775" y="1169075"/>
            <a:ext cx="1929861" cy="2723000"/>
          </a:xfrm>
          <a:prstGeom prst="rect">
            <a:avLst/>
          </a:prstGeom>
          <a:noFill/>
          <a:ln w="9525" cap="flat" cmpd="sng">
            <a:solidFill>
              <a:schemeClr val="dk2"/>
            </a:solidFill>
            <a:prstDash val="solid"/>
            <a:round/>
            <a:headEnd type="none" w="sm" len="sm"/>
            <a:tailEnd type="none" w="sm" len="sm"/>
          </a:ln>
        </p:spPr>
      </p:pic>
      <p:pic>
        <p:nvPicPr>
          <p:cNvPr id="178" name="Google Shape;178;p26"/>
          <p:cNvPicPr preferRelativeResize="0"/>
          <p:nvPr/>
        </p:nvPicPr>
        <p:blipFill>
          <a:blip r:embed="rId4">
            <a:alphaModFix/>
          </a:blip>
          <a:stretch>
            <a:fillRect/>
          </a:stretch>
        </p:blipFill>
        <p:spPr>
          <a:xfrm>
            <a:off x="5166325" y="1169073"/>
            <a:ext cx="1639275" cy="2723000"/>
          </a:xfrm>
          <a:prstGeom prst="rect">
            <a:avLst/>
          </a:prstGeom>
          <a:noFill/>
          <a:ln w="9525" cap="flat" cmpd="sng">
            <a:solidFill>
              <a:schemeClr val="dk2"/>
            </a:solidFill>
            <a:prstDash val="solid"/>
            <a:round/>
            <a:headEnd type="none" w="sm" len="sm"/>
            <a:tailEnd type="none" w="sm" len="sm"/>
          </a:ln>
        </p:spPr>
      </p:pic>
      <p:sp>
        <p:nvSpPr>
          <p:cNvPr id="179" name="Google Shape;179;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7"/>
          <p:cNvSpPr txBox="1">
            <a:spLocks noGrp="1"/>
          </p:cNvSpPr>
          <p:nvPr>
            <p:ph type="title"/>
          </p:nvPr>
        </p:nvSpPr>
        <p:spPr>
          <a:xfrm>
            <a:off x="311700" y="240550"/>
            <a:ext cx="8520600" cy="972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He brought to life a Maple Sugar Child,</a:t>
            </a:r>
            <a:endParaRPr/>
          </a:p>
          <a:p>
            <a:pPr marL="0" lvl="0" indent="0" algn="ctr" rtl="0">
              <a:spcBef>
                <a:spcPts val="0"/>
              </a:spcBef>
              <a:spcAft>
                <a:spcPts val="0"/>
              </a:spcAft>
              <a:buNone/>
            </a:pPr>
            <a:r>
              <a:rPr lang="en"/>
              <a:t>And he wove a tale of fairies with a rainbow style!</a:t>
            </a:r>
            <a:endParaRPr/>
          </a:p>
        </p:txBody>
      </p:sp>
      <p:sp>
        <p:nvSpPr>
          <p:cNvPr id="185" name="Google Shape;185;p27"/>
          <p:cNvSpPr txBox="1">
            <a:spLocks noGrp="1"/>
          </p:cNvSpPr>
          <p:nvPr>
            <p:ph type="subTitle" idx="1"/>
          </p:nvPr>
        </p:nvSpPr>
        <p:spPr>
          <a:xfrm>
            <a:off x="360450" y="4395250"/>
            <a:ext cx="8423100" cy="597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solidFill>
                  <a:schemeClr val="dk1"/>
                </a:solidFill>
              </a:rPr>
              <a:t>Hughes, Langston. </a:t>
            </a:r>
            <a:r>
              <a:rPr lang="en" i="1">
                <a:solidFill>
                  <a:schemeClr val="dk1"/>
                </a:solidFill>
              </a:rPr>
              <a:t>The Dream Keeper and Other Poems</a:t>
            </a:r>
            <a:r>
              <a:rPr lang="en">
                <a:solidFill>
                  <a:schemeClr val="dk1"/>
                </a:solidFill>
              </a:rPr>
              <a:t>. Illus. Helen Sewell. </a:t>
            </a:r>
            <a:endParaRPr>
              <a:solidFill>
                <a:schemeClr val="dk1"/>
              </a:solidFill>
            </a:endParaRPr>
          </a:p>
          <a:p>
            <a:pPr marL="0" lvl="0" indent="0" algn="ctr" rtl="0">
              <a:spcBef>
                <a:spcPts val="0"/>
              </a:spcBef>
              <a:spcAft>
                <a:spcPts val="0"/>
              </a:spcAft>
              <a:buClr>
                <a:schemeClr val="dk1"/>
              </a:buClr>
              <a:buSzPts val="1100"/>
              <a:buFont typeface="Arial"/>
              <a:buNone/>
            </a:pPr>
            <a:r>
              <a:rPr lang="en">
                <a:solidFill>
                  <a:schemeClr val="dk1"/>
                </a:solidFill>
              </a:rPr>
              <a:t>Alfred A. Knopf, 1986.</a:t>
            </a:r>
            <a:endParaRPr/>
          </a:p>
        </p:txBody>
      </p:sp>
      <p:pic>
        <p:nvPicPr>
          <p:cNvPr id="186" name="Google Shape;186;p27"/>
          <p:cNvPicPr preferRelativeResize="0"/>
          <p:nvPr/>
        </p:nvPicPr>
        <p:blipFill rotWithShape="1">
          <a:blip r:embed="rId3">
            <a:alphaModFix/>
          </a:blip>
          <a:srcRect t="4668" b="21108"/>
          <a:stretch/>
        </p:blipFill>
        <p:spPr>
          <a:xfrm>
            <a:off x="5440800" y="1213451"/>
            <a:ext cx="2292550" cy="2842373"/>
          </a:xfrm>
          <a:prstGeom prst="rect">
            <a:avLst/>
          </a:prstGeom>
          <a:noFill/>
          <a:ln w="9525" cap="flat" cmpd="sng">
            <a:solidFill>
              <a:schemeClr val="dk2"/>
            </a:solidFill>
            <a:prstDash val="solid"/>
            <a:round/>
            <a:headEnd type="none" w="sm" len="sm"/>
            <a:tailEnd type="none" w="sm" len="sm"/>
          </a:ln>
        </p:spPr>
      </p:pic>
      <p:pic>
        <p:nvPicPr>
          <p:cNvPr id="187" name="Google Shape;187;p27"/>
          <p:cNvPicPr preferRelativeResize="0"/>
          <p:nvPr/>
        </p:nvPicPr>
        <p:blipFill rotWithShape="1">
          <a:blip r:embed="rId4">
            <a:alphaModFix/>
          </a:blip>
          <a:srcRect b="72742"/>
          <a:stretch/>
        </p:blipFill>
        <p:spPr>
          <a:xfrm>
            <a:off x="967900" y="1706290"/>
            <a:ext cx="3994499" cy="1856701"/>
          </a:xfrm>
          <a:prstGeom prst="rect">
            <a:avLst/>
          </a:prstGeom>
          <a:noFill/>
          <a:ln w="9525" cap="flat" cmpd="sng">
            <a:solidFill>
              <a:schemeClr val="dk2"/>
            </a:solidFill>
            <a:prstDash val="solid"/>
            <a:round/>
            <a:headEnd type="none" w="sm" len="sm"/>
            <a:tailEnd type="none" w="sm" len="sm"/>
          </a:ln>
        </p:spPr>
      </p:pic>
      <p:sp>
        <p:nvSpPr>
          <p:cNvPr id="188" name="Google Shape;188;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8"/>
          <p:cNvSpPr txBox="1">
            <a:spLocks noGrp="1"/>
          </p:cNvSpPr>
          <p:nvPr>
            <p:ph type="title"/>
          </p:nvPr>
        </p:nvSpPr>
        <p:spPr>
          <a:xfrm>
            <a:off x="311700" y="240550"/>
            <a:ext cx="8520600" cy="18042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a:t>Langston, Langston, Langston Hughes,</a:t>
            </a:r>
            <a:endParaRPr/>
          </a:p>
          <a:p>
            <a:pPr marL="0" lvl="0" indent="0" algn="ctr" rtl="0">
              <a:lnSpc>
                <a:spcPct val="115000"/>
              </a:lnSpc>
              <a:spcBef>
                <a:spcPts val="0"/>
              </a:spcBef>
              <a:spcAft>
                <a:spcPts val="0"/>
              </a:spcAft>
              <a:buNone/>
            </a:pPr>
            <a:r>
              <a:rPr lang="en"/>
              <a:t>Wrote poems for the people and he loved the blues.</a:t>
            </a:r>
            <a:endParaRPr/>
          </a:p>
          <a:p>
            <a:pPr marL="0" lvl="0" indent="0" algn="ctr" rtl="0">
              <a:spcBef>
                <a:spcPts val="0"/>
              </a:spcBef>
              <a:spcAft>
                <a:spcPts val="0"/>
              </a:spcAft>
              <a:buNone/>
            </a:pPr>
            <a:r>
              <a:rPr lang="en"/>
              <a:t>Langston, Langston, Langston Hughes,</a:t>
            </a:r>
            <a:endParaRPr/>
          </a:p>
          <a:p>
            <a:pPr marL="0" lvl="0" indent="0" algn="ctr" rtl="0">
              <a:lnSpc>
                <a:spcPct val="115000"/>
              </a:lnSpc>
              <a:spcBef>
                <a:spcPts val="0"/>
              </a:spcBef>
              <a:spcAft>
                <a:spcPts val="0"/>
              </a:spcAft>
              <a:buClr>
                <a:schemeClr val="dk1"/>
              </a:buClr>
              <a:buSzPts val="1100"/>
              <a:buFont typeface="Arial"/>
              <a:buNone/>
            </a:pPr>
            <a:r>
              <a:rPr lang="en"/>
              <a:t>Wrote poems for the people and he lived the blues.</a:t>
            </a:r>
            <a:endParaRPr/>
          </a:p>
          <a:p>
            <a:pPr marL="0" lvl="0" indent="0" algn="ctr" rtl="0">
              <a:lnSpc>
                <a:spcPct val="115000"/>
              </a:lnSpc>
              <a:spcBef>
                <a:spcPts val="0"/>
              </a:spcBef>
              <a:spcAft>
                <a:spcPts val="0"/>
              </a:spcAft>
              <a:buClr>
                <a:schemeClr val="dk1"/>
              </a:buClr>
              <a:buSzPts val="1100"/>
              <a:buFont typeface="Arial"/>
              <a:buNone/>
            </a:pPr>
            <a:endParaRPr/>
          </a:p>
          <a:p>
            <a:pPr marL="0" lvl="0" indent="0" algn="ctr" rtl="0">
              <a:spcBef>
                <a:spcPts val="0"/>
              </a:spcBef>
              <a:spcAft>
                <a:spcPts val="0"/>
              </a:spcAft>
              <a:buNone/>
            </a:pPr>
            <a:endParaRPr/>
          </a:p>
        </p:txBody>
      </p:sp>
      <p:sp>
        <p:nvSpPr>
          <p:cNvPr id="194" name="Google Shape;194;p28"/>
          <p:cNvSpPr txBox="1">
            <a:spLocks noGrp="1"/>
          </p:cNvSpPr>
          <p:nvPr>
            <p:ph type="subTitle" idx="1"/>
          </p:nvPr>
        </p:nvSpPr>
        <p:spPr>
          <a:xfrm>
            <a:off x="237000" y="4341100"/>
            <a:ext cx="8670000" cy="597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solidFill>
                  <a:schemeClr val="dk1"/>
                </a:solidFill>
                <a:latin typeface="Arial"/>
                <a:ea typeface="Arial"/>
                <a:cs typeface="Arial"/>
                <a:sym typeface="Arial"/>
              </a:rPr>
              <a:t>"Langston Hughes." Beinecke Rare Book and Manuscript Library, Yale Collection of American Literature, New Haven. Still Image.</a:t>
            </a:r>
            <a:endParaRPr>
              <a:solidFill>
                <a:schemeClr val="dk1"/>
              </a:solidFill>
              <a:latin typeface="Arial"/>
              <a:ea typeface="Arial"/>
              <a:cs typeface="Arial"/>
              <a:sym typeface="Arial"/>
            </a:endParaRPr>
          </a:p>
          <a:p>
            <a:pPr marL="0" lvl="0" indent="0" algn="ctr" rtl="0">
              <a:spcBef>
                <a:spcPts val="1600"/>
              </a:spcBef>
              <a:spcAft>
                <a:spcPts val="1600"/>
              </a:spcAft>
              <a:buNone/>
            </a:pPr>
            <a:endParaRPr sz="2800" b="1">
              <a:solidFill>
                <a:schemeClr val="dk1"/>
              </a:solidFill>
              <a:latin typeface="Calibri"/>
              <a:ea typeface="Calibri"/>
              <a:cs typeface="Calibri"/>
              <a:sym typeface="Calibri"/>
            </a:endParaRPr>
          </a:p>
        </p:txBody>
      </p:sp>
      <p:pic>
        <p:nvPicPr>
          <p:cNvPr id="195" name="Google Shape;195;p28"/>
          <p:cNvPicPr preferRelativeResize="0"/>
          <p:nvPr/>
        </p:nvPicPr>
        <p:blipFill>
          <a:blip r:embed="rId3">
            <a:alphaModFix/>
          </a:blip>
          <a:stretch>
            <a:fillRect/>
          </a:stretch>
        </p:blipFill>
        <p:spPr>
          <a:xfrm>
            <a:off x="3728713" y="2044750"/>
            <a:ext cx="1686564" cy="2135925"/>
          </a:xfrm>
          <a:prstGeom prst="rect">
            <a:avLst/>
          </a:prstGeom>
          <a:noFill/>
          <a:ln>
            <a:noFill/>
          </a:ln>
        </p:spPr>
      </p:pic>
      <p:sp>
        <p:nvSpPr>
          <p:cNvPr id="196" name="Google Shape;196;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9"/>
          <p:cNvSpPr txBox="1">
            <a:spLocks noGrp="1"/>
          </p:cNvSpPr>
          <p:nvPr>
            <p:ph type="title"/>
          </p:nvPr>
        </p:nvSpPr>
        <p:spPr>
          <a:xfrm>
            <a:off x="311700" y="240550"/>
            <a:ext cx="8520600" cy="5976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a:t>Langston’s mother was a rollin’ stone.</a:t>
            </a:r>
            <a:endParaRPr/>
          </a:p>
          <a:p>
            <a:pPr marL="0" lvl="0" indent="0" algn="ctr" rtl="0">
              <a:lnSpc>
                <a:spcPct val="115000"/>
              </a:lnSpc>
              <a:spcBef>
                <a:spcPts val="0"/>
              </a:spcBef>
              <a:spcAft>
                <a:spcPts val="0"/>
              </a:spcAft>
              <a:buClr>
                <a:schemeClr val="dk1"/>
              </a:buClr>
              <a:buSzPts val="1100"/>
              <a:buFont typeface="Arial"/>
              <a:buNone/>
            </a:pPr>
            <a:r>
              <a:rPr lang="en"/>
              <a:t>Raised by his Grandma, who gave him a home.</a:t>
            </a:r>
            <a:endParaRPr/>
          </a:p>
        </p:txBody>
      </p:sp>
      <p:sp>
        <p:nvSpPr>
          <p:cNvPr id="202" name="Google Shape;202;p29"/>
          <p:cNvSpPr txBox="1">
            <a:spLocks noGrp="1"/>
          </p:cNvSpPr>
          <p:nvPr>
            <p:ph type="subTitle" idx="1"/>
          </p:nvPr>
        </p:nvSpPr>
        <p:spPr>
          <a:xfrm>
            <a:off x="1066075" y="4250850"/>
            <a:ext cx="7264500" cy="597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solidFill>
                  <a:schemeClr val="dk1"/>
                </a:solidFill>
                <a:latin typeface="Arial"/>
                <a:ea typeface="Arial"/>
                <a:cs typeface="Arial"/>
                <a:sym typeface="Arial"/>
              </a:rPr>
              <a:t>"Langston Hughes as a baby, with mother, Carolyn Clark." Beinecke Rare Book and Manuscript Library, Yale Collection of American Literature, New Haven. Still Image.</a:t>
            </a:r>
            <a:endParaRPr>
              <a:solidFill>
                <a:schemeClr val="dk1"/>
              </a:solidFill>
              <a:latin typeface="Arial"/>
              <a:ea typeface="Arial"/>
              <a:cs typeface="Arial"/>
              <a:sym typeface="Arial"/>
            </a:endParaRPr>
          </a:p>
          <a:p>
            <a:pPr marL="0" lvl="0" indent="0" algn="ctr" rtl="0">
              <a:lnSpc>
                <a:spcPct val="100000"/>
              </a:lnSpc>
              <a:spcBef>
                <a:spcPts val="1600"/>
              </a:spcBef>
              <a:spcAft>
                <a:spcPts val="1600"/>
              </a:spcAft>
              <a:buNone/>
            </a:pPr>
            <a:endParaRPr>
              <a:latin typeface="Arial"/>
              <a:ea typeface="Arial"/>
              <a:cs typeface="Arial"/>
              <a:sym typeface="Arial"/>
            </a:endParaRPr>
          </a:p>
        </p:txBody>
      </p:sp>
      <p:pic>
        <p:nvPicPr>
          <p:cNvPr id="203" name="Google Shape;203;p29"/>
          <p:cNvPicPr preferRelativeResize="0"/>
          <p:nvPr/>
        </p:nvPicPr>
        <p:blipFill>
          <a:blip r:embed="rId3">
            <a:alphaModFix/>
          </a:blip>
          <a:stretch>
            <a:fillRect/>
          </a:stretch>
        </p:blipFill>
        <p:spPr>
          <a:xfrm>
            <a:off x="3477175" y="1281813"/>
            <a:ext cx="2189656" cy="2969025"/>
          </a:xfrm>
          <a:prstGeom prst="rect">
            <a:avLst/>
          </a:prstGeom>
          <a:noFill/>
          <a:ln>
            <a:noFill/>
          </a:ln>
        </p:spPr>
      </p:pic>
      <p:sp>
        <p:nvSpPr>
          <p:cNvPr id="204" name="Google Shape;204;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0"/>
          <p:cNvSpPr txBox="1">
            <a:spLocks noGrp="1"/>
          </p:cNvSpPr>
          <p:nvPr>
            <p:ph type="title"/>
          </p:nvPr>
        </p:nvSpPr>
        <p:spPr>
          <a:xfrm>
            <a:off x="311700" y="240550"/>
            <a:ext cx="8520600" cy="1004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a:t>Told true stories of John Brown’s raid,</a:t>
            </a:r>
            <a:endParaRPr/>
          </a:p>
          <a:p>
            <a:pPr marL="0" lvl="0" indent="0" algn="ctr" rtl="0">
              <a:lnSpc>
                <a:spcPct val="115000"/>
              </a:lnSpc>
              <a:spcBef>
                <a:spcPts val="0"/>
              </a:spcBef>
              <a:spcAft>
                <a:spcPts val="0"/>
              </a:spcAft>
              <a:buClr>
                <a:schemeClr val="dk1"/>
              </a:buClr>
              <a:buSzPts val="1100"/>
              <a:buFont typeface="Arial"/>
              <a:buNone/>
            </a:pPr>
            <a:r>
              <a:rPr lang="en"/>
              <a:t>Of Lewis Sheridan Leary and the price he paid.</a:t>
            </a:r>
            <a:endParaRPr/>
          </a:p>
        </p:txBody>
      </p:sp>
      <p:pic>
        <p:nvPicPr>
          <p:cNvPr id="210" name="Google Shape;210;p30"/>
          <p:cNvPicPr preferRelativeResize="0"/>
          <p:nvPr/>
        </p:nvPicPr>
        <p:blipFill>
          <a:blip r:embed="rId3">
            <a:alphaModFix/>
          </a:blip>
          <a:stretch>
            <a:fillRect/>
          </a:stretch>
        </p:blipFill>
        <p:spPr>
          <a:xfrm>
            <a:off x="567500" y="1443801"/>
            <a:ext cx="3825577" cy="2583375"/>
          </a:xfrm>
          <a:prstGeom prst="rect">
            <a:avLst/>
          </a:prstGeom>
          <a:noFill/>
          <a:ln w="9525" cap="flat" cmpd="sng">
            <a:solidFill>
              <a:schemeClr val="dk1"/>
            </a:solidFill>
            <a:prstDash val="solid"/>
            <a:round/>
            <a:headEnd type="none" w="sm" len="sm"/>
            <a:tailEnd type="none" w="sm" len="sm"/>
          </a:ln>
        </p:spPr>
      </p:pic>
      <p:sp>
        <p:nvSpPr>
          <p:cNvPr id="211" name="Google Shape;211;p30"/>
          <p:cNvSpPr txBox="1">
            <a:spLocks noGrp="1"/>
          </p:cNvSpPr>
          <p:nvPr>
            <p:ph type="subTitle" idx="1"/>
          </p:nvPr>
        </p:nvSpPr>
        <p:spPr>
          <a:xfrm>
            <a:off x="243150" y="4225725"/>
            <a:ext cx="8657700" cy="597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solidFill>
                  <a:schemeClr val="dk1"/>
                </a:solidFill>
              </a:rPr>
              <a:t>Medina, Tony. </a:t>
            </a:r>
            <a:r>
              <a:rPr lang="en" i="1">
                <a:solidFill>
                  <a:schemeClr val="dk1"/>
                </a:solidFill>
              </a:rPr>
              <a:t>Love to Langston</a:t>
            </a:r>
            <a:r>
              <a:rPr lang="en">
                <a:solidFill>
                  <a:schemeClr val="dk1"/>
                </a:solidFill>
              </a:rPr>
              <a:t>. Illus. R. Gregory. Lee &amp; Low Books Inc., 2002.</a:t>
            </a:r>
            <a:endParaRPr>
              <a:solidFill>
                <a:schemeClr val="dk1"/>
              </a:solidFill>
            </a:endParaRPr>
          </a:p>
          <a:p>
            <a:pPr marL="0" lvl="0" indent="0" algn="ctr" rtl="0">
              <a:spcBef>
                <a:spcPts val="0"/>
              </a:spcBef>
              <a:spcAft>
                <a:spcPts val="0"/>
              </a:spcAft>
              <a:buClr>
                <a:schemeClr val="dk1"/>
              </a:buClr>
              <a:buSzPts val="1100"/>
              <a:buFont typeface="Arial"/>
              <a:buNone/>
            </a:pPr>
            <a:r>
              <a:rPr lang="en">
                <a:solidFill>
                  <a:schemeClr val="dk1"/>
                </a:solidFill>
              </a:rPr>
              <a:t>Cooper, Floyd. </a:t>
            </a:r>
            <a:r>
              <a:rPr lang="en" i="1">
                <a:solidFill>
                  <a:schemeClr val="dk1"/>
                </a:solidFill>
              </a:rPr>
              <a:t>Coming Home: from the Life of Langston Hughes</a:t>
            </a:r>
            <a:r>
              <a:rPr lang="en">
                <a:solidFill>
                  <a:schemeClr val="dk1"/>
                </a:solidFill>
              </a:rPr>
              <a:t>. Philomel, 1994. </a:t>
            </a:r>
            <a:endParaRPr>
              <a:solidFill>
                <a:schemeClr val="dk1"/>
              </a:solidFill>
            </a:endParaRPr>
          </a:p>
        </p:txBody>
      </p:sp>
      <p:pic>
        <p:nvPicPr>
          <p:cNvPr id="212" name="Google Shape;212;p30"/>
          <p:cNvPicPr preferRelativeResize="0"/>
          <p:nvPr/>
        </p:nvPicPr>
        <p:blipFill>
          <a:blip r:embed="rId4">
            <a:alphaModFix/>
          </a:blip>
          <a:stretch>
            <a:fillRect/>
          </a:stretch>
        </p:blipFill>
        <p:spPr>
          <a:xfrm>
            <a:off x="4974100" y="1443801"/>
            <a:ext cx="3052954" cy="2583374"/>
          </a:xfrm>
          <a:prstGeom prst="rect">
            <a:avLst/>
          </a:prstGeom>
          <a:noFill/>
          <a:ln>
            <a:noFill/>
          </a:ln>
        </p:spPr>
      </p:pic>
      <p:sp>
        <p:nvSpPr>
          <p:cNvPr id="213" name="Google Shape;213;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1"/>
          <p:cNvSpPr txBox="1">
            <a:spLocks noGrp="1"/>
          </p:cNvSpPr>
          <p:nvPr>
            <p:ph type="title"/>
          </p:nvPr>
        </p:nvSpPr>
        <p:spPr>
          <a:xfrm>
            <a:off x="311700" y="240550"/>
            <a:ext cx="8520600" cy="572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a:t>Langston did not like his father much,</a:t>
            </a:r>
            <a:endParaRPr/>
          </a:p>
          <a:p>
            <a:pPr marL="0" lvl="0" indent="0" algn="ctr" rtl="0">
              <a:lnSpc>
                <a:spcPct val="115000"/>
              </a:lnSpc>
              <a:spcBef>
                <a:spcPts val="0"/>
              </a:spcBef>
              <a:spcAft>
                <a:spcPts val="0"/>
              </a:spcAft>
              <a:buClr>
                <a:schemeClr val="dk1"/>
              </a:buClr>
              <a:buSzPts val="1100"/>
              <a:buFont typeface="Arial"/>
              <a:buNone/>
            </a:pPr>
            <a:r>
              <a:rPr lang="en"/>
              <a:t>Who said of Black people they were such and such,</a:t>
            </a:r>
            <a:endParaRPr/>
          </a:p>
        </p:txBody>
      </p:sp>
      <p:sp>
        <p:nvSpPr>
          <p:cNvPr id="219" name="Google Shape;219;p31"/>
          <p:cNvSpPr txBox="1">
            <a:spLocks noGrp="1"/>
          </p:cNvSpPr>
          <p:nvPr>
            <p:ph type="subTitle" idx="1"/>
          </p:nvPr>
        </p:nvSpPr>
        <p:spPr>
          <a:xfrm>
            <a:off x="243150" y="4456775"/>
            <a:ext cx="8657700" cy="597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solidFill>
                  <a:schemeClr val="dk1"/>
                </a:solidFill>
              </a:rPr>
              <a:t>Medina, Tony. </a:t>
            </a:r>
            <a:r>
              <a:rPr lang="en" i="1">
                <a:solidFill>
                  <a:schemeClr val="dk1"/>
                </a:solidFill>
              </a:rPr>
              <a:t>Love to Langston</a:t>
            </a:r>
            <a:r>
              <a:rPr lang="en">
                <a:solidFill>
                  <a:schemeClr val="dk1"/>
                </a:solidFill>
              </a:rPr>
              <a:t>. Illus. R. Gregory. Lee &amp; Low Books Inc., 2002.</a:t>
            </a:r>
            <a:endParaRPr/>
          </a:p>
        </p:txBody>
      </p:sp>
      <p:pic>
        <p:nvPicPr>
          <p:cNvPr id="220" name="Google Shape;220;p31"/>
          <p:cNvPicPr preferRelativeResize="0"/>
          <p:nvPr/>
        </p:nvPicPr>
        <p:blipFill rotWithShape="1">
          <a:blip r:embed="rId3">
            <a:alphaModFix/>
          </a:blip>
          <a:srcRect l="931"/>
          <a:stretch/>
        </p:blipFill>
        <p:spPr>
          <a:xfrm>
            <a:off x="2382775" y="1323675"/>
            <a:ext cx="4378450" cy="2965099"/>
          </a:xfrm>
          <a:prstGeom prst="rect">
            <a:avLst/>
          </a:prstGeom>
          <a:noFill/>
          <a:ln w="9525" cap="flat" cmpd="sng">
            <a:solidFill>
              <a:schemeClr val="dk2"/>
            </a:solidFill>
            <a:prstDash val="solid"/>
            <a:round/>
            <a:headEnd type="none" w="sm" len="sm"/>
            <a:tailEnd type="none" w="sm" len="sm"/>
          </a:ln>
        </p:spPr>
      </p:pic>
      <p:sp>
        <p:nvSpPr>
          <p:cNvPr id="221" name="Google Shape;221;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311700" y="2405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Dedicated to June Cummins</a:t>
            </a:r>
            <a:endParaRPr/>
          </a:p>
        </p:txBody>
      </p:sp>
      <p:sp>
        <p:nvSpPr>
          <p:cNvPr id="66" name="Google Shape;66;p14"/>
          <p:cNvSpPr txBox="1">
            <a:spLocks noGrp="1"/>
          </p:cNvSpPr>
          <p:nvPr>
            <p:ph type="subTitle" idx="1"/>
          </p:nvPr>
        </p:nvSpPr>
        <p:spPr>
          <a:xfrm>
            <a:off x="311700" y="4545900"/>
            <a:ext cx="8520600" cy="5976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t>Friend &amp; Colleague for 24 years &amp; Conference Wife</a:t>
            </a:r>
            <a:endParaRPr/>
          </a:p>
        </p:txBody>
      </p:sp>
      <p:pic>
        <p:nvPicPr>
          <p:cNvPr id="67" name="Google Shape;67;p14"/>
          <p:cNvPicPr preferRelativeResize="0"/>
          <p:nvPr/>
        </p:nvPicPr>
        <p:blipFill>
          <a:blip r:embed="rId3">
            <a:alphaModFix/>
          </a:blip>
          <a:stretch>
            <a:fillRect/>
          </a:stretch>
        </p:blipFill>
        <p:spPr>
          <a:xfrm>
            <a:off x="3449525" y="888038"/>
            <a:ext cx="2244951" cy="3367427"/>
          </a:xfrm>
          <a:prstGeom prst="rect">
            <a:avLst/>
          </a:prstGeom>
          <a:noFill/>
          <a:ln>
            <a:noFill/>
          </a:ln>
        </p:spPr>
      </p:pic>
      <p:sp>
        <p:nvSpPr>
          <p:cNvPr id="68" name="Google Shape;68;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2"/>
          <p:cNvSpPr txBox="1">
            <a:spLocks noGrp="1"/>
          </p:cNvSpPr>
          <p:nvPr>
            <p:ph type="title"/>
          </p:nvPr>
        </p:nvSpPr>
        <p:spPr>
          <a:xfrm>
            <a:off x="311700" y="240550"/>
            <a:ext cx="8520600" cy="8934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a:t>Langston ignored what he had to say,</a:t>
            </a:r>
            <a:endParaRPr/>
          </a:p>
          <a:p>
            <a:pPr marL="0" lvl="0" indent="0" algn="ctr" rtl="0">
              <a:lnSpc>
                <a:spcPct val="115000"/>
              </a:lnSpc>
              <a:spcBef>
                <a:spcPts val="0"/>
              </a:spcBef>
              <a:spcAft>
                <a:spcPts val="0"/>
              </a:spcAft>
              <a:buClr>
                <a:schemeClr val="dk1"/>
              </a:buClr>
              <a:buSzPts val="1100"/>
              <a:buFont typeface="Arial"/>
              <a:buNone/>
            </a:pPr>
            <a:r>
              <a:rPr lang="en"/>
              <a:t>That writing for living would just never pay!</a:t>
            </a:r>
            <a:endParaRPr/>
          </a:p>
        </p:txBody>
      </p:sp>
      <p:pic>
        <p:nvPicPr>
          <p:cNvPr id="227" name="Google Shape;227;p32"/>
          <p:cNvPicPr preferRelativeResize="0"/>
          <p:nvPr/>
        </p:nvPicPr>
        <p:blipFill>
          <a:blip r:embed="rId3">
            <a:alphaModFix/>
          </a:blip>
          <a:stretch>
            <a:fillRect/>
          </a:stretch>
        </p:blipFill>
        <p:spPr>
          <a:xfrm>
            <a:off x="3438989" y="1299262"/>
            <a:ext cx="2266011" cy="2992138"/>
          </a:xfrm>
          <a:prstGeom prst="rect">
            <a:avLst/>
          </a:prstGeom>
          <a:noFill/>
          <a:ln w="9525" cap="flat" cmpd="sng">
            <a:solidFill>
              <a:schemeClr val="dk2"/>
            </a:solidFill>
            <a:prstDash val="solid"/>
            <a:round/>
            <a:headEnd type="none" w="sm" len="sm"/>
            <a:tailEnd type="none" w="sm" len="sm"/>
          </a:ln>
        </p:spPr>
      </p:pic>
      <p:sp>
        <p:nvSpPr>
          <p:cNvPr id="228" name="Google Shape;228;p32"/>
          <p:cNvSpPr txBox="1">
            <a:spLocks noGrp="1"/>
          </p:cNvSpPr>
          <p:nvPr>
            <p:ph type="subTitle" idx="1"/>
          </p:nvPr>
        </p:nvSpPr>
        <p:spPr>
          <a:xfrm>
            <a:off x="243150" y="4456775"/>
            <a:ext cx="8657700" cy="597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solidFill>
                  <a:schemeClr val="dk1"/>
                </a:solidFill>
              </a:rPr>
              <a:t>Medina, Tony. </a:t>
            </a:r>
            <a:r>
              <a:rPr lang="en" i="1">
                <a:solidFill>
                  <a:schemeClr val="dk1"/>
                </a:solidFill>
              </a:rPr>
              <a:t>Love to Langston</a:t>
            </a:r>
            <a:r>
              <a:rPr lang="en">
                <a:solidFill>
                  <a:schemeClr val="dk1"/>
                </a:solidFill>
              </a:rPr>
              <a:t>. Illus. R. Gregory. Lee &amp; Low Books Inc., 2002.</a:t>
            </a:r>
            <a:endParaRPr/>
          </a:p>
        </p:txBody>
      </p:sp>
      <p:sp>
        <p:nvSpPr>
          <p:cNvPr id="229" name="Google Shape;229;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3"/>
          <p:cNvSpPr txBox="1">
            <a:spLocks noGrp="1"/>
          </p:cNvSpPr>
          <p:nvPr>
            <p:ph type="title"/>
          </p:nvPr>
        </p:nvSpPr>
        <p:spPr>
          <a:xfrm>
            <a:off x="311700" y="240550"/>
            <a:ext cx="8520600" cy="18042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a:t>Langston, Langston, Langston Hughes,</a:t>
            </a:r>
            <a:endParaRPr/>
          </a:p>
          <a:p>
            <a:pPr marL="0" lvl="0" indent="0" algn="ctr" rtl="0">
              <a:lnSpc>
                <a:spcPct val="115000"/>
              </a:lnSpc>
              <a:spcBef>
                <a:spcPts val="0"/>
              </a:spcBef>
              <a:spcAft>
                <a:spcPts val="0"/>
              </a:spcAft>
              <a:buNone/>
            </a:pPr>
            <a:r>
              <a:rPr lang="en"/>
              <a:t>Wrote poems for the people and he loved the blues.</a:t>
            </a:r>
            <a:endParaRPr/>
          </a:p>
          <a:p>
            <a:pPr marL="0" lvl="0" indent="0" algn="ctr" rtl="0">
              <a:spcBef>
                <a:spcPts val="0"/>
              </a:spcBef>
              <a:spcAft>
                <a:spcPts val="0"/>
              </a:spcAft>
              <a:buNone/>
            </a:pPr>
            <a:r>
              <a:rPr lang="en"/>
              <a:t>Langston, Langston, Langston Hughes,</a:t>
            </a:r>
            <a:endParaRPr/>
          </a:p>
          <a:p>
            <a:pPr marL="0" lvl="0" indent="0" algn="ctr" rtl="0">
              <a:lnSpc>
                <a:spcPct val="115000"/>
              </a:lnSpc>
              <a:spcBef>
                <a:spcPts val="0"/>
              </a:spcBef>
              <a:spcAft>
                <a:spcPts val="0"/>
              </a:spcAft>
              <a:buNone/>
            </a:pPr>
            <a:r>
              <a:rPr lang="en"/>
              <a:t>Wrote poems for the people and he lived the blues.</a:t>
            </a:r>
            <a:endParaRPr/>
          </a:p>
          <a:p>
            <a:pPr marL="0" lvl="0" indent="0" algn="ctr" rtl="0">
              <a:lnSpc>
                <a:spcPct val="115000"/>
              </a:lnSpc>
              <a:spcBef>
                <a:spcPts val="0"/>
              </a:spcBef>
              <a:spcAft>
                <a:spcPts val="0"/>
              </a:spcAft>
              <a:buNone/>
            </a:pPr>
            <a:endParaRPr/>
          </a:p>
          <a:p>
            <a:pPr marL="0" lvl="0" indent="0" algn="ctr" rtl="0">
              <a:spcBef>
                <a:spcPts val="0"/>
              </a:spcBef>
              <a:spcAft>
                <a:spcPts val="0"/>
              </a:spcAft>
              <a:buNone/>
            </a:pPr>
            <a:endParaRPr/>
          </a:p>
        </p:txBody>
      </p:sp>
      <p:sp>
        <p:nvSpPr>
          <p:cNvPr id="235" name="Google Shape;235;p33"/>
          <p:cNvSpPr txBox="1">
            <a:spLocks noGrp="1"/>
          </p:cNvSpPr>
          <p:nvPr>
            <p:ph type="subTitle" idx="1"/>
          </p:nvPr>
        </p:nvSpPr>
        <p:spPr>
          <a:xfrm>
            <a:off x="708750" y="4467425"/>
            <a:ext cx="7726500" cy="597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solidFill>
                  <a:schemeClr val="dk1"/>
                </a:solidFill>
              </a:rPr>
              <a:t>Perdomo, Willie. </a:t>
            </a:r>
            <a:r>
              <a:rPr lang="en" i="1">
                <a:solidFill>
                  <a:schemeClr val="dk1"/>
                </a:solidFill>
              </a:rPr>
              <a:t>Visiting Langston</a:t>
            </a:r>
            <a:r>
              <a:rPr lang="en">
                <a:solidFill>
                  <a:schemeClr val="dk1"/>
                </a:solidFill>
              </a:rPr>
              <a:t>. Illus. Bryan Collier. Henry Holt and Company, 2002.</a:t>
            </a:r>
            <a:endParaRPr/>
          </a:p>
        </p:txBody>
      </p:sp>
      <p:pic>
        <p:nvPicPr>
          <p:cNvPr id="236" name="Google Shape;236;p33"/>
          <p:cNvPicPr preferRelativeResize="0"/>
          <p:nvPr/>
        </p:nvPicPr>
        <p:blipFill>
          <a:blip r:embed="rId3">
            <a:alphaModFix/>
          </a:blip>
          <a:stretch>
            <a:fillRect/>
          </a:stretch>
        </p:blipFill>
        <p:spPr>
          <a:xfrm>
            <a:off x="2788925" y="2044750"/>
            <a:ext cx="3566162" cy="2288048"/>
          </a:xfrm>
          <a:prstGeom prst="rect">
            <a:avLst/>
          </a:prstGeom>
          <a:noFill/>
          <a:ln w="9525" cap="flat" cmpd="sng">
            <a:solidFill>
              <a:schemeClr val="dk2"/>
            </a:solidFill>
            <a:prstDash val="solid"/>
            <a:round/>
            <a:headEnd type="none" w="sm" len="sm"/>
            <a:tailEnd type="none" w="sm" len="sm"/>
          </a:ln>
        </p:spPr>
      </p:pic>
      <p:sp>
        <p:nvSpPr>
          <p:cNvPr id="237" name="Google Shape;237;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4"/>
          <p:cNvSpPr txBox="1">
            <a:spLocks noGrp="1"/>
          </p:cNvSpPr>
          <p:nvPr>
            <p:ph type="title"/>
          </p:nvPr>
        </p:nvSpPr>
        <p:spPr>
          <a:xfrm>
            <a:off x="311700" y="172925"/>
            <a:ext cx="8520600" cy="8838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a:latin typeface="Arial"/>
                <a:ea typeface="Arial"/>
                <a:cs typeface="Arial"/>
                <a:sym typeface="Arial"/>
              </a:rPr>
              <a:t>Langston set out to sail the Big Sea,</a:t>
            </a:r>
            <a:endParaRPr>
              <a:latin typeface="Arial"/>
              <a:ea typeface="Arial"/>
              <a:cs typeface="Arial"/>
              <a:sym typeface="Arial"/>
            </a:endParaRPr>
          </a:p>
          <a:p>
            <a:pPr marL="0" lvl="0" indent="0" algn="ctr" rtl="0">
              <a:lnSpc>
                <a:spcPct val="115000"/>
              </a:lnSpc>
              <a:spcBef>
                <a:spcPts val="0"/>
              </a:spcBef>
              <a:spcAft>
                <a:spcPts val="0"/>
              </a:spcAft>
              <a:buClr>
                <a:schemeClr val="dk1"/>
              </a:buClr>
              <a:buSzPts val="1100"/>
              <a:buFont typeface="Arial"/>
              <a:buNone/>
            </a:pPr>
            <a:r>
              <a:rPr lang="en">
                <a:latin typeface="Arial"/>
                <a:ea typeface="Arial"/>
                <a:cs typeface="Arial"/>
                <a:sym typeface="Arial"/>
              </a:rPr>
              <a:t>And visit lots of people who were Black like Me.</a:t>
            </a:r>
            <a:endParaRPr/>
          </a:p>
        </p:txBody>
      </p:sp>
      <p:sp>
        <p:nvSpPr>
          <p:cNvPr id="243" name="Google Shape;243;p34"/>
          <p:cNvSpPr txBox="1">
            <a:spLocks noGrp="1"/>
          </p:cNvSpPr>
          <p:nvPr>
            <p:ph type="subTitle" idx="1"/>
          </p:nvPr>
        </p:nvSpPr>
        <p:spPr>
          <a:xfrm>
            <a:off x="227550" y="4485475"/>
            <a:ext cx="8520600" cy="597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solidFill>
                  <a:schemeClr val="dk1"/>
                </a:solidFill>
              </a:rPr>
              <a:t>Medina, Tony. </a:t>
            </a:r>
            <a:r>
              <a:rPr lang="en" i="1">
                <a:solidFill>
                  <a:schemeClr val="dk1"/>
                </a:solidFill>
              </a:rPr>
              <a:t>Love to Langston</a:t>
            </a:r>
            <a:r>
              <a:rPr lang="en">
                <a:solidFill>
                  <a:schemeClr val="dk1"/>
                </a:solidFill>
              </a:rPr>
              <a:t>. Illus. R. Gregory. Lee &amp; Low Books Inc., 2002.</a:t>
            </a:r>
            <a:endParaRPr/>
          </a:p>
        </p:txBody>
      </p:sp>
      <p:pic>
        <p:nvPicPr>
          <p:cNvPr id="244" name="Google Shape;244;p34"/>
          <p:cNvPicPr preferRelativeResize="0"/>
          <p:nvPr/>
        </p:nvPicPr>
        <p:blipFill>
          <a:blip r:embed="rId3">
            <a:alphaModFix/>
          </a:blip>
          <a:stretch>
            <a:fillRect/>
          </a:stretch>
        </p:blipFill>
        <p:spPr>
          <a:xfrm>
            <a:off x="2396801" y="1388550"/>
            <a:ext cx="4350403" cy="2927175"/>
          </a:xfrm>
          <a:prstGeom prst="rect">
            <a:avLst/>
          </a:prstGeom>
          <a:noFill/>
          <a:ln w="9525" cap="flat" cmpd="sng">
            <a:solidFill>
              <a:schemeClr val="dk2"/>
            </a:solidFill>
            <a:prstDash val="solid"/>
            <a:round/>
            <a:headEnd type="none" w="sm" len="sm"/>
            <a:tailEnd type="none" w="sm" len="sm"/>
          </a:ln>
        </p:spPr>
      </p:pic>
      <p:sp>
        <p:nvSpPr>
          <p:cNvPr id="245" name="Google Shape;245;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5"/>
          <p:cNvSpPr txBox="1">
            <a:spLocks noGrp="1"/>
          </p:cNvSpPr>
          <p:nvPr>
            <p:ph type="title"/>
          </p:nvPr>
        </p:nvSpPr>
        <p:spPr>
          <a:xfrm>
            <a:off x="311700" y="144875"/>
            <a:ext cx="8520600" cy="8439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a:latin typeface="Arial"/>
                <a:ea typeface="Arial"/>
                <a:cs typeface="Arial"/>
                <a:sym typeface="Arial"/>
              </a:rPr>
              <a:t>When the Negro Speaks of Rivers, he can talk a while,</a:t>
            </a:r>
            <a:endParaRPr>
              <a:latin typeface="Arial"/>
              <a:ea typeface="Arial"/>
              <a:cs typeface="Arial"/>
              <a:sym typeface="Arial"/>
            </a:endParaRPr>
          </a:p>
          <a:p>
            <a:pPr marL="0" lvl="0" indent="0" algn="ctr" rtl="0">
              <a:lnSpc>
                <a:spcPct val="115000"/>
              </a:lnSpc>
              <a:spcBef>
                <a:spcPts val="0"/>
              </a:spcBef>
              <a:spcAft>
                <a:spcPts val="0"/>
              </a:spcAft>
              <a:buClr>
                <a:schemeClr val="dk1"/>
              </a:buClr>
              <a:buSzPts val="1100"/>
              <a:buFont typeface="Arial"/>
              <a:buNone/>
            </a:pPr>
            <a:r>
              <a:rPr lang="en">
                <a:latin typeface="Arial"/>
                <a:ea typeface="Arial"/>
                <a:cs typeface="Arial"/>
                <a:sym typeface="Arial"/>
              </a:rPr>
              <a:t>Of the Ganges, the Euphrates, Mississippi and the Nile,</a:t>
            </a:r>
            <a:endParaRPr>
              <a:latin typeface="Arial"/>
              <a:ea typeface="Arial"/>
              <a:cs typeface="Arial"/>
              <a:sym typeface="Arial"/>
            </a:endParaRPr>
          </a:p>
          <a:p>
            <a:pPr marL="0" lvl="0" indent="0" algn="ctr" rtl="0">
              <a:spcBef>
                <a:spcPts val="0"/>
              </a:spcBef>
              <a:spcAft>
                <a:spcPts val="0"/>
              </a:spcAft>
              <a:buNone/>
            </a:pPr>
            <a:endParaRPr/>
          </a:p>
        </p:txBody>
      </p:sp>
      <p:sp>
        <p:nvSpPr>
          <p:cNvPr id="251" name="Google Shape;251;p35"/>
          <p:cNvSpPr txBox="1">
            <a:spLocks noGrp="1"/>
          </p:cNvSpPr>
          <p:nvPr>
            <p:ph type="subTitle" idx="1"/>
          </p:nvPr>
        </p:nvSpPr>
        <p:spPr>
          <a:xfrm>
            <a:off x="225138" y="4309950"/>
            <a:ext cx="8520600" cy="597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solidFill>
                  <a:schemeClr val="dk1"/>
                </a:solidFill>
              </a:rPr>
              <a:t>Hughes, Langston.</a:t>
            </a:r>
            <a:r>
              <a:rPr lang="en" i="1">
                <a:solidFill>
                  <a:schemeClr val="dk1"/>
                </a:solidFill>
              </a:rPr>
              <a:t>The Negro Speaks of Rivers.</a:t>
            </a:r>
            <a:r>
              <a:rPr lang="en">
                <a:solidFill>
                  <a:schemeClr val="dk1"/>
                </a:solidFill>
              </a:rPr>
              <a:t> Illus. E.B. Lewis. </a:t>
            </a:r>
            <a:endParaRPr>
              <a:solidFill>
                <a:schemeClr val="dk1"/>
              </a:solidFill>
            </a:endParaRPr>
          </a:p>
          <a:p>
            <a:pPr marL="0" lvl="0" indent="0" algn="ctr" rtl="0">
              <a:spcBef>
                <a:spcPts val="0"/>
              </a:spcBef>
              <a:spcAft>
                <a:spcPts val="0"/>
              </a:spcAft>
              <a:buClr>
                <a:schemeClr val="dk1"/>
              </a:buClr>
              <a:buSzPts val="1100"/>
              <a:buFont typeface="Arial"/>
              <a:buNone/>
            </a:pPr>
            <a:r>
              <a:rPr lang="en">
                <a:solidFill>
                  <a:schemeClr val="dk1"/>
                </a:solidFill>
              </a:rPr>
              <a:t>Disney/Jump at the Sun Books, 2009.</a:t>
            </a:r>
            <a:endParaRPr/>
          </a:p>
        </p:txBody>
      </p:sp>
      <p:pic>
        <p:nvPicPr>
          <p:cNvPr id="252" name="Google Shape;252;p35"/>
          <p:cNvPicPr preferRelativeResize="0"/>
          <p:nvPr/>
        </p:nvPicPr>
        <p:blipFill>
          <a:blip r:embed="rId3">
            <a:alphaModFix/>
          </a:blip>
          <a:stretch>
            <a:fillRect/>
          </a:stretch>
        </p:blipFill>
        <p:spPr>
          <a:xfrm>
            <a:off x="2895600" y="1116975"/>
            <a:ext cx="3179679" cy="3064773"/>
          </a:xfrm>
          <a:prstGeom prst="rect">
            <a:avLst/>
          </a:prstGeom>
          <a:noFill/>
          <a:ln>
            <a:noFill/>
          </a:ln>
        </p:spPr>
      </p:pic>
      <p:sp>
        <p:nvSpPr>
          <p:cNvPr id="253" name="Google Shape;253;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6"/>
          <p:cNvSpPr txBox="1">
            <a:spLocks noGrp="1"/>
          </p:cNvSpPr>
          <p:nvPr>
            <p:ph type="title"/>
          </p:nvPr>
        </p:nvSpPr>
        <p:spPr>
          <a:xfrm>
            <a:off x="311700" y="240550"/>
            <a:ext cx="8520600" cy="947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a:t>He wrote of a boy who went to town,</a:t>
            </a:r>
            <a:endParaRPr/>
          </a:p>
          <a:p>
            <a:pPr marL="0" lvl="0" indent="0" algn="ctr" rtl="0">
              <a:lnSpc>
                <a:spcPct val="115000"/>
              </a:lnSpc>
              <a:spcBef>
                <a:spcPts val="0"/>
              </a:spcBef>
              <a:spcAft>
                <a:spcPts val="0"/>
              </a:spcAft>
              <a:buClr>
                <a:schemeClr val="dk1"/>
              </a:buClr>
              <a:buSzPts val="1100"/>
              <a:buFont typeface="Arial"/>
              <a:buNone/>
            </a:pPr>
            <a:r>
              <a:rPr lang="en"/>
              <a:t>And marveled at the people on the merry-go-round,</a:t>
            </a:r>
            <a:endParaRPr/>
          </a:p>
        </p:txBody>
      </p:sp>
      <p:sp>
        <p:nvSpPr>
          <p:cNvPr id="259" name="Google Shape;259;p36"/>
          <p:cNvSpPr txBox="1">
            <a:spLocks noGrp="1"/>
          </p:cNvSpPr>
          <p:nvPr>
            <p:ph type="subTitle" idx="1"/>
          </p:nvPr>
        </p:nvSpPr>
        <p:spPr>
          <a:xfrm>
            <a:off x="227550" y="4485475"/>
            <a:ext cx="8520600" cy="597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solidFill>
                  <a:schemeClr val="dk1"/>
                </a:solidFill>
              </a:rPr>
              <a:t>Hughes, Langston. </a:t>
            </a:r>
            <a:r>
              <a:rPr lang="en" i="1">
                <a:solidFill>
                  <a:schemeClr val="dk1"/>
                </a:solidFill>
              </a:rPr>
              <a:t>The Dream Keeper and Other Poems</a:t>
            </a:r>
            <a:r>
              <a:rPr lang="en">
                <a:solidFill>
                  <a:schemeClr val="dk1"/>
                </a:solidFill>
              </a:rPr>
              <a:t>. Illus. Brian Pinkney.</a:t>
            </a:r>
            <a:endParaRPr>
              <a:solidFill>
                <a:schemeClr val="dk1"/>
              </a:solidFill>
            </a:endParaRPr>
          </a:p>
          <a:p>
            <a:pPr marL="0" lvl="0" indent="0" algn="ctr" rtl="0">
              <a:spcBef>
                <a:spcPts val="0"/>
              </a:spcBef>
              <a:spcAft>
                <a:spcPts val="0"/>
              </a:spcAft>
              <a:buClr>
                <a:schemeClr val="dk1"/>
              </a:buClr>
              <a:buSzPts val="1100"/>
              <a:buFont typeface="Arial"/>
              <a:buNone/>
            </a:pPr>
            <a:r>
              <a:rPr lang="en">
                <a:solidFill>
                  <a:schemeClr val="dk1"/>
                </a:solidFill>
              </a:rPr>
              <a:t>Alfred A. Knopf, 1994.</a:t>
            </a:r>
            <a:endParaRPr/>
          </a:p>
        </p:txBody>
      </p:sp>
      <p:pic>
        <p:nvPicPr>
          <p:cNvPr id="260" name="Google Shape;260;p36"/>
          <p:cNvPicPr preferRelativeResize="0"/>
          <p:nvPr/>
        </p:nvPicPr>
        <p:blipFill>
          <a:blip r:embed="rId3">
            <a:alphaModFix/>
          </a:blip>
          <a:stretch>
            <a:fillRect/>
          </a:stretch>
        </p:blipFill>
        <p:spPr>
          <a:xfrm>
            <a:off x="3526313" y="1405739"/>
            <a:ext cx="1923074" cy="2862249"/>
          </a:xfrm>
          <a:prstGeom prst="rect">
            <a:avLst/>
          </a:prstGeom>
          <a:noFill/>
          <a:ln>
            <a:noFill/>
          </a:ln>
        </p:spPr>
      </p:pic>
      <p:sp>
        <p:nvSpPr>
          <p:cNvPr id="261" name="Google Shape;261;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37"/>
          <p:cNvSpPr txBox="1">
            <a:spLocks noGrp="1"/>
          </p:cNvSpPr>
          <p:nvPr>
            <p:ph type="title"/>
          </p:nvPr>
        </p:nvSpPr>
        <p:spPr>
          <a:xfrm>
            <a:off x="311700" y="240550"/>
            <a:ext cx="8520600" cy="962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a:t>How can I ride, sir, ‘cause there ain’t no back</a:t>
            </a:r>
            <a:endParaRPr/>
          </a:p>
          <a:p>
            <a:pPr marL="0" lvl="0" indent="0" algn="ctr" rtl="0">
              <a:lnSpc>
                <a:spcPct val="115000"/>
              </a:lnSpc>
              <a:spcBef>
                <a:spcPts val="0"/>
              </a:spcBef>
              <a:spcAft>
                <a:spcPts val="0"/>
              </a:spcAft>
              <a:buClr>
                <a:schemeClr val="dk1"/>
              </a:buClr>
              <a:buSzPts val="1100"/>
              <a:buFont typeface="Arial"/>
              <a:buNone/>
            </a:pPr>
            <a:r>
              <a:rPr lang="en"/>
              <a:t>Is there a Jim Crow section for a kid that’s Black?</a:t>
            </a:r>
            <a:endParaRPr/>
          </a:p>
          <a:p>
            <a:pPr marL="0" lvl="0" indent="0" algn="ctr" rtl="0">
              <a:spcBef>
                <a:spcPts val="0"/>
              </a:spcBef>
              <a:spcAft>
                <a:spcPts val="0"/>
              </a:spcAft>
              <a:buNone/>
            </a:pPr>
            <a:endParaRPr/>
          </a:p>
        </p:txBody>
      </p:sp>
      <p:sp>
        <p:nvSpPr>
          <p:cNvPr id="267" name="Google Shape;267;p37"/>
          <p:cNvSpPr txBox="1">
            <a:spLocks noGrp="1"/>
          </p:cNvSpPr>
          <p:nvPr>
            <p:ph type="subTitle" idx="1"/>
          </p:nvPr>
        </p:nvSpPr>
        <p:spPr>
          <a:xfrm>
            <a:off x="227550" y="4289800"/>
            <a:ext cx="8520600" cy="597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solidFill>
                  <a:schemeClr val="dk1"/>
                </a:solidFill>
              </a:rPr>
              <a:t>Hughes, Langston. </a:t>
            </a:r>
            <a:r>
              <a:rPr lang="en" i="1">
                <a:solidFill>
                  <a:schemeClr val="dk1"/>
                </a:solidFill>
              </a:rPr>
              <a:t>I Too Am America</a:t>
            </a:r>
            <a:r>
              <a:rPr lang="en">
                <a:solidFill>
                  <a:schemeClr val="dk1"/>
                </a:solidFill>
              </a:rPr>
              <a:t>. Illus. Bryan Collier. </a:t>
            </a:r>
            <a:endParaRPr>
              <a:solidFill>
                <a:schemeClr val="dk1"/>
              </a:solidFill>
            </a:endParaRPr>
          </a:p>
          <a:p>
            <a:pPr marL="0" lvl="0" indent="0" algn="ctr" rtl="0">
              <a:spcBef>
                <a:spcPts val="0"/>
              </a:spcBef>
              <a:spcAft>
                <a:spcPts val="0"/>
              </a:spcAft>
              <a:buClr>
                <a:schemeClr val="dk1"/>
              </a:buClr>
              <a:buSzPts val="1100"/>
              <a:buFont typeface="Arial"/>
              <a:buNone/>
            </a:pPr>
            <a:r>
              <a:rPr lang="en">
                <a:solidFill>
                  <a:schemeClr val="dk1"/>
                </a:solidFill>
              </a:rPr>
              <a:t>Simon &amp; Schuster, 2012.</a:t>
            </a:r>
            <a:endParaRPr/>
          </a:p>
        </p:txBody>
      </p:sp>
      <p:pic>
        <p:nvPicPr>
          <p:cNvPr id="268" name="Google Shape;268;p37"/>
          <p:cNvPicPr preferRelativeResize="0"/>
          <p:nvPr/>
        </p:nvPicPr>
        <p:blipFill>
          <a:blip r:embed="rId3">
            <a:alphaModFix/>
          </a:blip>
          <a:stretch>
            <a:fillRect/>
          </a:stretch>
        </p:blipFill>
        <p:spPr>
          <a:xfrm>
            <a:off x="2278050" y="1437531"/>
            <a:ext cx="4419599" cy="2714770"/>
          </a:xfrm>
          <a:prstGeom prst="rect">
            <a:avLst/>
          </a:prstGeom>
          <a:noFill/>
          <a:ln w="9525" cap="flat" cmpd="sng">
            <a:solidFill>
              <a:schemeClr val="dk2"/>
            </a:solidFill>
            <a:prstDash val="solid"/>
            <a:round/>
            <a:headEnd type="none" w="sm" len="sm"/>
            <a:tailEnd type="none" w="sm" len="sm"/>
          </a:ln>
        </p:spPr>
      </p:pic>
      <p:sp>
        <p:nvSpPr>
          <p:cNvPr id="269" name="Google Shape;269;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38"/>
          <p:cNvSpPr txBox="1">
            <a:spLocks noGrp="1"/>
          </p:cNvSpPr>
          <p:nvPr>
            <p:ph type="title"/>
          </p:nvPr>
        </p:nvSpPr>
        <p:spPr>
          <a:xfrm>
            <a:off x="311700" y="240550"/>
            <a:ext cx="8520600" cy="18042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a:t>Langston, Langston, Langston Hughes,</a:t>
            </a:r>
            <a:endParaRPr/>
          </a:p>
          <a:p>
            <a:pPr marL="0" lvl="0" indent="0" algn="ctr" rtl="0">
              <a:lnSpc>
                <a:spcPct val="115000"/>
              </a:lnSpc>
              <a:spcBef>
                <a:spcPts val="0"/>
              </a:spcBef>
              <a:spcAft>
                <a:spcPts val="0"/>
              </a:spcAft>
              <a:buNone/>
            </a:pPr>
            <a:r>
              <a:rPr lang="en"/>
              <a:t>Wrote poems for the people and he loved the blues.</a:t>
            </a:r>
            <a:endParaRPr/>
          </a:p>
          <a:p>
            <a:pPr marL="0" lvl="0" indent="0" algn="ctr" rtl="0">
              <a:spcBef>
                <a:spcPts val="0"/>
              </a:spcBef>
              <a:spcAft>
                <a:spcPts val="0"/>
              </a:spcAft>
              <a:buNone/>
            </a:pPr>
            <a:r>
              <a:rPr lang="en"/>
              <a:t>Langston, Langston, Langston Hughes,</a:t>
            </a:r>
            <a:endParaRPr/>
          </a:p>
          <a:p>
            <a:pPr marL="0" lvl="0" indent="0" algn="ctr" rtl="0">
              <a:lnSpc>
                <a:spcPct val="115000"/>
              </a:lnSpc>
              <a:spcBef>
                <a:spcPts val="0"/>
              </a:spcBef>
              <a:spcAft>
                <a:spcPts val="0"/>
              </a:spcAft>
              <a:buNone/>
            </a:pPr>
            <a:r>
              <a:rPr lang="en"/>
              <a:t>Wrote poems for the people and he lived the blues.</a:t>
            </a:r>
            <a:endParaRPr/>
          </a:p>
          <a:p>
            <a:pPr marL="0" lvl="0" indent="0" algn="ctr" rtl="0">
              <a:lnSpc>
                <a:spcPct val="115000"/>
              </a:lnSpc>
              <a:spcBef>
                <a:spcPts val="0"/>
              </a:spcBef>
              <a:spcAft>
                <a:spcPts val="0"/>
              </a:spcAft>
              <a:buNone/>
            </a:pPr>
            <a:endParaRPr/>
          </a:p>
          <a:p>
            <a:pPr marL="0" lvl="0" indent="0" algn="ctr" rtl="0">
              <a:spcBef>
                <a:spcPts val="0"/>
              </a:spcBef>
              <a:spcAft>
                <a:spcPts val="0"/>
              </a:spcAft>
              <a:buNone/>
            </a:pPr>
            <a:endParaRPr/>
          </a:p>
        </p:txBody>
      </p:sp>
      <p:sp>
        <p:nvSpPr>
          <p:cNvPr id="275" name="Google Shape;275;p38"/>
          <p:cNvSpPr txBox="1">
            <a:spLocks noGrp="1"/>
          </p:cNvSpPr>
          <p:nvPr>
            <p:ph type="subTitle" idx="1"/>
          </p:nvPr>
        </p:nvSpPr>
        <p:spPr>
          <a:xfrm>
            <a:off x="227550" y="4485475"/>
            <a:ext cx="8520600" cy="597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solidFill>
                  <a:schemeClr val="dk1"/>
                </a:solidFill>
              </a:rPr>
              <a:t>Jenkins, Leonard. </a:t>
            </a:r>
            <a:r>
              <a:rPr lang="en" i="1">
                <a:solidFill>
                  <a:schemeClr val="dk1"/>
                </a:solidFill>
              </a:rPr>
              <a:t>Langston’s Train Ride.</a:t>
            </a:r>
            <a:r>
              <a:rPr lang="en">
                <a:solidFill>
                  <a:schemeClr val="dk1"/>
                </a:solidFill>
              </a:rPr>
              <a:t> Illus. Robert Burleigh. </a:t>
            </a:r>
            <a:endParaRPr>
              <a:solidFill>
                <a:schemeClr val="dk1"/>
              </a:solidFill>
            </a:endParaRPr>
          </a:p>
          <a:p>
            <a:pPr marL="0" lvl="0" indent="0" algn="ctr" rtl="0">
              <a:spcBef>
                <a:spcPts val="0"/>
              </a:spcBef>
              <a:spcAft>
                <a:spcPts val="0"/>
              </a:spcAft>
              <a:buClr>
                <a:schemeClr val="dk1"/>
              </a:buClr>
              <a:buSzPts val="1100"/>
              <a:buFont typeface="Arial"/>
              <a:buNone/>
            </a:pPr>
            <a:r>
              <a:rPr lang="en">
                <a:solidFill>
                  <a:schemeClr val="dk1"/>
                </a:solidFill>
              </a:rPr>
              <a:t>Orchard Books, 2004.</a:t>
            </a:r>
            <a:endParaRPr/>
          </a:p>
        </p:txBody>
      </p:sp>
      <p:pic>
        <p:nvPicPr>
          <p:cNvPr id="276" name="Google Shape;276;p38"/>
          <p:cNvPicPr preferRelativeResize="0"/>
          <p:nvPr/>
        </p:nvPicPr>
        <p:blipFill>
          <a:blip r:embed="rId3">
            <a:alphaModFix/>
          </a:blip>
          <a:stretch>
            <a:fillRect/>
          </a:stretch>
        </p:blipFill>
        <p:spPr>
          <a:xfrm>
            <a:off x="2953138" y="2124950"/>
            <a:ext cx="3237714" cy="2135816"/>
          </a:xfrm>
          <a:prstGeom prst="rect">
            <a:avLst/>
          </a:prstGeom>
          <a:noFill/>
          <a:ln w="9525" cap="flat" cmpd="sng">
            <a:solidFill>
              <a:schemeClr val="dk2"/>
            </a:solidFill>
            <a:prstDash val="solid"/>
            <a:round/>
            <a:headEnd type="none" w="sm" len="sm"/>
            <a:tailEnd type="none" w="sm" len="sm"/>
          </a:ln>
        </p:spPr>
      </p:pic>
      <p:sp>
        <p:nvSpPr>
          <p:cNvPr id="277" name="Google Shape;277;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39"/>
          <p:cNvSpPr txBox="1">
            <a:spLocks noGrp="1"/>
          </p:cNvSpPr>
          <p:nvPr>
            <p:ph type="title"/>
          </p:nvPr>
        </p:nvSpPr>
        <p:spPr>
          <a:xfrm>
            <a:off x="197900" y="264475"/>
            <a:ext cx="8520600" cy="899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a:t>Langston said that jazz makes me sing,</a:t>
            </a:r>
            <a:endParaRPr/>
          </a:p>
          <a:p>
            <a:pPr marL="0" lvl="0" indent="0" algn="ctr" rtl="0">
              <a:lnSpc>
                <a:spcPct val="115000"/>
              </a:lnSpc>
              <a:spcBef>
                <a:spcPts val="0"/>
              </a:spcBef>
              <a:spcAft>
                <a:spcPts val="0"/>
              </a:spcAft>
              <a:buClr>
                <a:schemeClr val="dk1"/>
              </a:buClr>
              <a:buSzPts val="1100"/>
              <a:buFont typeface="Arial"/>
              <a:buNone/>
            </a:pPr>
            <a:r>
              <a:rPr lang="en"/>
              <a:t>But the blues is my muse that inspires my swing.</a:t>
            </a:r>
            <a:endParaRPr/>
          </a:p>
        </p:txBody>
      </p:sp>
      <p:pic>
        <p:nvPicPr>
          <p:cNvPr id="283" name="Google Shape;283;p39"/>
          <p:cNvPicPr preferRelativeResize="0"/>
          <p:nvPr/>
        </p:nvPicPr>
        <p:blipFill>
          <a:blip r:embed="rId3">
            <a:alphaModFix/>
          </a:blip>
          <a:stretch>
            <a:fillRect/>
          </a:stretch>
        </p:blipFill>
        <p:spPr>
          <a:xfrm>
            <a:off x="2094502" y="1252175"/>
            <a:ext cx="4727398" cy="3044674"/>
          </a:xfrm>
          <a:prstGeom prst="rect">
            <a:avLst/>
          </a:prstGeom>
          <a:noFill/>
          <a:ln w="9525" cap="flat" cmpd="sng">
            <a:solidFill>
              <a:schemeClr val="dk2"/>
            </a:solidFill>
            <a:prstDash val="solid"/>
            <a:round/>
            <a:headEnd type="none" w="sm" len="sm"/>
            <a:tailEnd type="none" w="sm" len="sm"/>
          </a:ln>
        </p:spPr>
      </p:pic>
      <p:sp>
        <p:nvSpPr>
          <p:cNvPr id="284" name="Google Shape;284;p39"/>
          <p:cNvSpPr txBox="1">
            <a:spLocks noGrp="1"/>
          </p:cNvSpPr>
          <p:nvPr>
            <p:ph type="subTitle" idx="1"/>
          </p:nvPr>
        </p:nvSpPr>
        <p:spPr>
          <a:xfrm>
            <a:off x="708750" y="4467425"/>
            <a:ext cx="7726500" cy="597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solidFill>
                  <a:schemeClr val="dk1"/>
                </a:solidFill>
              </a:rPr>
              <a:t>Perdomo, Willie. </a:t>
            </a:r>
            <a:r>
              <a:rPr lang="en" i="1">
                <a:solidFill>
                  <a:schemeClr val="dk1"/>
                </a:solidFill>
              </a:rPr>
              <a:t>Visiting Langston</a:t>
            </a:r>
            <a:r>
              <a:rPr lang="en">
                <a:solidFill>
                  <a:schemeClr val="dk1"/>
                </a:solidFill>
              </a:rPr>
              <a:t>. Illus. Bryan Collier. </a:t>
            </a:r>
            <a:endParaRPr>
              <a:solidFill>
                <a:schemeClr val="dk1"/>
              </a:solidFill>
            </a:endParaRPr>
          </a:p>
          <a:p>
            <a:pPr marL="0" lvl="0" indent="0" algn="ctr" rtl="0">
              <a:spcBef>
                <a:spcPts val="0"/>
              </a:spcBef>
              <a:spcAft>
                <a:spcPts val="0"/>
              </a:spcAft>
              <a:buClr>
                <a:schemeClr val="dk1"/>
              </a:buClr>
              <a:buSzPts val="1100"/>
              <a:buFont typeface="Arial"/>
              <a:buNone/>
            </a:pPr>
            <a:r>
              <a:rPr lang="en">
                <a:solidFill>
                  <a:schemeClr val="dk1"/>
                </a:solidFill>
              </a:rPr>
              <a:t>Henry Holt and Company, 2002.</a:t>
            </a:r>
            <a:endParaRPr/>
          </a:p>
        </p:txBody>
      </p:sp>
      <p:sp>
        <p:nvSpPr>
          <p:cNvPr id="285" name="Google Shape;285;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0"/>
          <p:cNvSpPr txBox="1">
            <a:spLocks noGrp="1"/>
          </p:cNvSpPr>
          <p:nvPr>
            <p:ph type="title"/>
          </p:nvPr>
        </p:nvSpPr>
        <p:spPr>
          <a:xfrm>
            <a:off x="311700" y="240550"/>
            <a:ext cx="8520600" cy="9063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a:t>I’m so Black and blue right now,</a:t>
            </a:r>
            <a:endParaRPr/>
          </a:p>
          <a:p>
            <a:pPr marL="0" lvl="0" indent="0" algn="ctr" rtl="0">
              <a:lnSpc>
                <a:spcPct val="115000"/>
              </a:lnSpc>
              <a:spcBef>
                <a:spcPts val="0"/>
              </a:spcBef>
              <a:spcAft>
                <a:spcPts val="0"/>
              </a:spcAft>
              <a:buClr>
                <a:schemeClr val="dk1"/>
              </a:buClr>
              <a:buSzPts val="1100"/>
              <a:buFont typeface="Arial"/>
              <a:buNone/>
            </a:pPr>
            <a:r>
              <a:rPr lang="en"/>
              <a:t>I wish I could be happy but I don’t know how.</a:t>
            </a:r>
            <a:endParaRPr/>
          </a:p>
          <a:p>
            <a:pPr marL="0" lvl="0" indent="0" algn="ctr" rtl="0">
              <a:spcBef>
                <a:spcPts val="0"/>
              </a:spcBef>
              <a:spcAft>
                <a:spcPts val="0"/>
              </a:spcAft>
              <a:buNone/>
            </a:pPr>
            <a:endParaRPr/>
          </a:p>
        </p:txBody>
      </p:sp>
      <p:sp>
        <p:nvSpPr>
          <p:cNvPr id="291" name="Google Shape;291;p40"/>
          <p:cNvSpPr txBox="1">
            <a:spLocks noGrp="1"/>
          </p:cNvSpPr>
          <p:nvPr>
            <p:ph type="subTitle" idx="1"/>
          </p:nvPr>
        </p:nvSpPr>
        <p:spPr>
          <a:xfrm>
            <a:off x="227550" y="4485475"/>
            <a:ext cx="8520600" cy="597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solidFill>
                  <a:schemeClr val="dk1"/>
                </a:solidFill>
              </a:rPr>
              <a:t>Hughes, Langston. </a:t>
            </a:r>
            <a:r>
              <a:rPr lang="en" i="1">
                <a:solidFill>
                  <a:schemeClr val="dk1"/>
                </a:solidFill>
              </a:rPr>
              <a:t>The Dream Keeper and Other Poems</a:t>
            </a:r>
            <a:r>
              <a:rPr lang="en">
                <a:solidFill>
                  <a:schemeClr val="dk1"/>
                </a:solidFill>
              </a:rPr>
              <a:t>. Illus. Brian Pinkney. </a:t>
            </a:r>
            <a:endParaRPr>
              <a:solidFill>
                <a:schemeClr val="dk1"/>
              </a:solidFill>
            </a:endParaRPr>
          </a:p>
          <a:p>
            <a:pPr marL="0" lvl="0" indent="0" algn="ctr" rtl="0">
              <a:spcBef>
                <a:spcPts val="0"/>
              </a:spcBef>
              <a:spcAft>
                <a:spcPts val="0"/>
              </a:spcAft>
              <a:buClr>
                <a:schemeClr val="dk1"/>
              </a:buClr>
              <a:buSzPts val="1100"/>
              <a:buFont typeface="Arial"/>
              <a:buNone/>
            </a:pPr>
            <a:r>
              <a:rPr lang="en">
                <a:solidFill>
                  <a:schemeClr val="dk1"/>
                </a:solidFill>
              </a:rPr>
              <a:t>Alfred A. Knopf, 1994.</a:t>
            </a:r>
            <a:endParaRPr/>
          </a:p>
        </p:txBody>
      </p:sp>
      <p:pic>
        <p:nvPicPr>
          <p:cNvPr id="292" name="Google Shape;292;p40"/>
          <p:cNvPicPr preferRelativeResize="0"/>
          <p:nvPr/>
        </p:nvPicPr>
        <p:blipFill>
          <a:blip r:embed="rId3">
            <a:alphaModFix/>
          </a:blip>
          <a:stretch>
            <a:fillRect/>
          </a:stretch>
        </p:blipFill>
        <p:spPr>
          <a:xfrm>
            <a:off x="3451638" y="1299400"/>
            <a:ext cx="2240726" cy="3033674"/>
          </a:xfrm>
          <a:prstGeom prst="rect">
            <a:avLst/>
          </a:prstGeom>
          <a:noFill/>
          <a:ln w="9525" cap="flat" cmpd="sng">
            <a:solidFill>
              <a:schemeClr val="dk2"/>
            </a:solidFill>
            <a:prstDash val="solid"/>
            <a:round/>
            <a:headEnd type="none" w="sm" len="sm"/>
            <a:tailEnd type="none" w="sm" len="sm"/>
          </a:ln>
        </p:spPr>
      </p:pic>
      <p:sp>
        <p:nvSpPr>
          <p:cNvPr id="293" name="Google Shape;293;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41"/>
          <p:cNvSpPr txBox="1">
            <a:spLocks noGrp="1"/>
          </p:cNvSpPr>
          <p:nvPr>
            <p:ph type="title"/>
          </p:nvPr>
        </p:nvSpPr>
        <p:spPr>
          <a:xfrm>
            <a:off x="311700" y="240550"/>
            <a:ext cx="8520600" cy="8832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a:t>He said Harlem had a soul,</a:t>
            </a:r>
            <a:endParaRPr/>
          </a:p>
          <a:p>
            <a:pPr marL="0" lvl="0" indent="0" algn="ctr" rtl="0">
              <a:lnSpc>
                <a:spcPct val="115000"/>
              </a:lnSpc>
              <a:spcBef>
                <a:spcPts val="0"/>
              </a:spcBef>
              <a:spcAft>
                <a:spcPts val="0"/>
              </a:spcAft>
              <a:buClr>
                <a:schemeClr val="dk1"/>
              </a:buClr>
              <a:buSzPts val="1100"/>
              <a:buFont typeface="Arial"/>
              <a:buNone/>
            </a:pPr>
            <a:r>
              <a:rPr lang="en"/>
              <a:t>To help Black children grow up brave and bold,</a:t>
            </a:r>
            <a:endParaRPr/>
          </a:p>
          <a:p>
            <a:pPr marL="0" lvl="0" indent="0" algn="ctr" rtl="0">
              <a:spcBef>
                <a:spcPts val="0"/>
              </a:spcBef>
              <a:spcAft>
                <a:spcPts val="0"/>
              </a:spcAft>
              <a:buNone/>
            </a:pPr>
            <a:endParaRPr/>
          </a:p>
        </p:txBody>
      </p:sp>
      <p:pic>
        <p:nvPicPr>
          <p:cNvPr id="299" name="Google Shape;299;p41"/>
          <p:cNvPicPr preferRelativeResize="0"/>
          <p:nvPr/>
        </p:nvPicPr>
        <p:blipFill rotWithShape="1">
          <a:blip r:embed="rId3">
            <a:alphaModFix/>
          </a:blip>
          <a:srcRect l="5258" b="911"/>
          <a:stretch/>
        </p:blipFill>
        <p:spPr>
          <a:xfrm>
            <a:off x="2471050" y="1299075"/>
            <a:ext cx="4201902" cy="2877501"/>
          </a:xfrm>
          <a:prstGeom prst="rect">
            <a:avLst/>
          </a:prstGeom>
          <a:noFill/>
          <a:ln w="9525" cap="flat" cmpd="sng">
            <a:solidFill>
              <a:schemeClr val="dk2"/>
            </a:solidFill>
            <a:prstDash val="solid"/>
            <a:round/>
            <a:headEnd type="none" w="sm" len="sm"/>
            <a:tailEnd type="none" w="sm" len="sm"/>
          </a:ln>
        </p:spPr>
      </p:pic>
      <p:sp>
        <p:nvSpPr>
          <p:cNvPr id="300" name="Google Shape;300;p41"/>
          <p:cNvSpPr txBox="1">
            <a:spLocks noGrp="1"/>
          </p:cNvSpPr>
          <p:nvPr>
            <p:ph type="subTitle" idx="1"/>
          </p:nvPr>
        </p:nvSpPr>
        <p:spPr>
          <a:xfrm>
            <a:off x="243150" y="4456775"/>
            <a:ext cx="8657700" cy="597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solidFill>
                  <a:schemeClr val="dk1"/>
                </a:solidFill>
              </a:rPr>
              <a:t>Medina, Tony. </a:t>
            </a:r>
            <a:r>
              <a:rPr lang="en" i="1">
                <a:solidFill>
                  <a:schemeClr val="dk1"/>
                </a:solidFill>
              </a:rPr>
              <a:t>Love to Langston</a:t>
            </a:r>
            <a:r>
              <a:rPr lang="en">
                <a:solidFill>
                  <a:schemeClr val="dk1"/>
                </a:solidFill>
              </a:rPr>
              <a:t>. Illus. R. Gregory. Lee &amp; Low Books Inc., 2002.</a:t>
            </a:r>
            <a:endParaRPr/>
          </a:p>
        </p:txBody>
      </p:sp>
      <p:sp>
        <p:nvSpPr>
          <p:cNvPr id="301" name="Google Shape;301;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5"/>
          <p:cNvSpPr txBox="1">
            <a:spLocks noGrp="1"/>
          </p:cNvSpPr>
          <p:nvPr>
            <p:ph type="title"/>
          </p:nvPr>
        </p:nvSpPr>
        <p:spPr>
          <a:xfrm>
            <a:off x="311700" y="2405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Amelia &amp; The Brown Baby @ Age 10 &amp; 16</a:t>
            </a:r>
            <a:endParaRPr/>
          </a:p>
        </p:txBody>
      </p:sp>
      <p:pic>
        <p:nvPicPr>
          <p:cNvPr id="74" name="Google Shape;74;p15"/>
          <p:cNvPicPr preferRelativeResize="0"/>
          <p:nvPr/>
        </p:nvPicPr>
        <p:blipFill>
          <a:blip r:embed="rId3">
            <a:alphaModFix/>
          </a:blip>
          <a:stretch>
            <a:fillRect/>
          </a:stretch>
        </p:blipFill>
        <p:spPr>
          <a:xfrm>
            <a:off x="678725" y="1226142"/>
            <a:ext cx="4036827" cy="2691210"/>
          </a:xfrm>
          <a:prstGeom prst="rect">
            <a:avLst/>
          </a:prstGeom>
          <a:noFill/>
          <a:ln>
            <a:noFill/>
          </a:ln>
        </p:spPr>
      </p:pic>
      <p:pic>
        <p:nvPicPr>
          <p:cNvPr id="75" name="Google Shape;75;p15"/>
          <p:cNvPicPr preferRelativeResize="0"/>
          <p:nvPr/>
        </p:nvPicPr>
        <p:blipFill>
          <a:blip r:embed="rId4">
            <a:alphaModFix/>
          </a:blip>
          <a:stretch>
            <a:fillRect/>
          </a:stretch>
        </p:blipFill>
        <p:spPr>
          <a:xfrm>
            <a:off x="5404930" y="965650"/>
            <a:ext cx="2525569" cy="3367426"/>
          </a:xfrm>
          <a:prstGeom prst="rect">
            <a:avLst/>
          </a:prstGeom>
          <a:noFill/>
          <a:ln>
            <a:noFill/>
          </a:ln>
        </p:spPr>
      </p:pic>
      <p:sp>
        <p:nvSpPr>
          <p:cNvPr id="76" name="Google Shape;76;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42"/>
          <p:cNvSpPr txBox="1">
            <a:spLocks noGrp="1"/>
          </p:cNvSpPr>
          <p:nvPr>
            <p:ph type="title"/>
          </p:nvPr>
        </p:nvSpPr>
        <p:spPr>
          <a:xfrm>
            <a:off x="373425" y="137700"/>
            <a:ext cx="8520600" cy="8481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a:t>Nurturing talent and paving the way,</a:t>
            </a:r>
            <a:endParaRPr/>
          </a:p>
          <a:p>
            <a:pPr marL="0" lvl="0" indent="0" algn="ctr" rtl="0">
              <a:lnSpc>
                <a:spcPct val="115000"/>
              </a:lnSpc>
              <a:spcBef>
                <a:spcPts val="0"/>
              </a:spcBef>
              <a:spcAft>
                <a:spcPts val="0"/>
              </a:spcAft>
              <a:buClr>
                <a:schemeClr val="dk1"/>
              </a:buClr>
              <a:buSzPts val="1100"/>
              <a:buFont typeface="Arial"/>
              <a:buNone/>
            </a:pPr>
            <a:r>
              <a:rPr lang="en"/>
              <a:t>From the Harlem Renaissance to the present day.</a:t>
            </a:r>
            <a:endParaRPr/>
          </a:p>
        </p:txBody>
      </p:sp>
      <p:pic>
        <p:nvPicPr>
          <p:cNvPr id="307" name="Google Shape;307;p42"/>
          <p:cNvPicPr preferRelativeResize="0"/>
          <p:nvPr/>
        </p:nvPicPr>
        <p:blipFill>
          <a:blip r:embed="rId3">
            <a:alphaModFix/>
          </a:blip>
          <a:stretch>
            <a:fillRect/>
          </a:stretch>
        </p:blipFill>
        <p:spPr>
          <a:xfrm>
            <a:off x="2069000" y="1136750"/>
            <a:ext cx="4749102" cy="3248775"/>
          </a:xfrm>
          <a:prstGeom prst="rect">
            <a:avLst/>
          </a:prstGeom>
          <a:noFill/>
          <a:ln w="9525" cap="flat" cmpd="sng">
            <a:solidFill>
              <a:schemeClr val="dk2"/>
            </a:solidFill>
            <a:prstDash val="solid"/>
            <a:round/>
            <a:headEnd type="none" w="sm" len="sm"/>
            <a:tailEnd type="none" w="sm" len="sm"/>
          </a:ln>
        </p:spPr>
      </p:pic>
      <p:sp>
        <p:nvSpPr>
          <p:cNvPr id="308" name="Google Shape;308;p42"/>
          <p:cNvSpPr txBox="1">
            <a:spLocks noGrp="1"/>
          </p:cNvSpPr>
          <p:nvPr>
            <p:ph type="subTitle" idx="1"/>
          </p:nvPr>
        </p:nvSpPr>
        <p:spPr>
          <a:xfrm>
            <a:off x="243150" y="4456775"/>
            <a:ext cx="8657700" cy="597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solidFill>
                  <a:schemeClr val="dk1"/>
                </a:solidFill>
              </a:rPr>
              <a:t>Medina, Tony. </a:t>
            </a:r>
            <a:r>
              <a:rPr lang="en" i="1">
                <a:solidFill>
                  <a:schemeClr val="dk1"/>
                </a:solidFill>
              </a:rPr>
              <a:t>Love to Langston</a:t>
            </a:r>
            <a:r>
              <a:rPr lang="en">
                <a:solidFill>
                  <a:schemeClr val="dk1"/>
                </a:solidFill>
              </a:rPr>
              <a:t>. Illus. R. Gregory. Lee &amp; Low Books Inc., 2002.</a:t>
            </a:r>
            <a:endParaRPr/>
          </a:p>
        </p:txBody>
      </p:sp>
      <p:sp>
        <p:nvSpPr>
          <p:cNvPr id="309" name="Google Shape;309;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43"/>
          <p:cNvSpPr txBox="1">
            <a:spLocks noGrp="1"/>
          </p:cNvSpPr>
          <p:nvPr>
            <p:ph type="title"/>
          </p:nvPr>
        </p:nvSpPr>
        <p:spPr>
          <a:xfrm>
            <a:off x="311700" y="240550"/>
            <a:ext cx="8520600" cy="18042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a:t>Langston, Langston, Langston Hughes,</a:t>
            </a:r>
            <a:endParaRPr/>
          </a:p>
          <a:p>
            <a:pPr marL="0" lvl="0" indent="0" algn="ctr" rtl="0">
              <a:lnSpc>
                <a:spcPct val="115000"/>
              </a:lnSpc>
              <a:spcBef>
                <a:spcPts val="0"/>
              </a:spcBef>
              <a:spcAft>
                <a:spcPts val="0"/>
              </a:spcAft>
              <a:buNone/>
            </a:pPr>
            <a:r>
              <a:rPr lang="en"/>
              <a:t>Wrote poems for the people and he loved the blues.</a:t>
            </a:r>
            <a:endParaRPr/>
          </a:p>
          <a:p>
            <a:pPr marL="0" lvl="0" indent="0" algn="ctr" rtl="0">
              <a:spcBef>
                <a:spcPts val="0"/>
              </a:spcBef>
              <a:spcAft>
                <a:spcPts val="0"/>
              </a:spcAft>
              <a:buNone/>
            </a:pPr>
            <a:r>
              <a:rPr lang="en"/>
              <a:t>Langston, Langston, Langston Hughes,</a:t>
            </a:r>
            <a:endParaRPr/>
          </a:p>
          <a:p>
            <a:pPr marL="0" lvl="0" indent="0" algn="ctr" rtl="0">
              <a:lnSpc>
                <a:spcPct val="115000"/>
              </a:lnSpc>
              <a:spcBef>
                <a:spcPts val="0"/>
              </a:spcBef>
              <a:spcAft>
                <a:spcPts val="0"/>
              </a:spcAft>
              <a:buNone/>
            </a:pPr>
            <a:r>
              <a:rPr lang="en"/>
              <a:t>Wrote poems for the people and he lived the blues.</a:t>
            </a:r>
            <a:endParaRPr/>
          </a:p>
          <a:p>
            <a:pPr marL="0" lvl="0" indent="0" algn="ctr" rtl="0">
              <a:lnSpc>
                <a:spcPct val="115000"/>
              </a:lnSpc>
              <a:spcBef>
                <a:spcPts val="0"/>
              </a:spcBef>
              <a:spcAft>
                <a:spcPts val="0"/>
              </a:spcAft>
              <a:buNone/>
            </a:pPr>
            <a:endParaRPr/>
          </a:p>
          <a:p>
            <a:pPr marL="0" lvl="0" indent="0" algn="ctr" rtl="0">
              <a:spcBef>
                <a:spcPts val="0"/>
              </a:spcBef>
              <a:spcAft>
                <a:spcPts val="0"/>
              </a:spcAft>
              <a:buNone/>
            </a:pPr>
            <a:endParaRPr/>
          </a:p>
        </p:txBody>
      </p:sp>
      <p:sp>
        <p:nvSpPr>
          <p:cNvPr id="315" name="Google Shape;315;p43"/>
          <p:cNvSpPr txBox="1">
            <a:spLocks noGrp="1"/>
          </p:cNvSpPr>
          <p:nvPr>
            <p:ph type="subTitle" idx="1"/>
          </p:nvPr>
        </p:nvSpPr>
        <p:spPr>
          <a:xfrm>
            <a:off x="162300" y="4286950"/>
            <a:ext cx="8981700" cy="856500"/>
          </a:xfrm>
          <a:prstGeom prst="rect">
            <a:avLst/>
          </a:prstGeom>
        </p:spPr>
        <p:txBody>
          <a:bodyPr spcFirstLastPara="1" wrap="square" lIns="91425" tIns="91425" rIns="91425" bIns="91425" anchor="t" anchorCtr="0">
            <a:noAutofit/>
          </a:bodyPr>
          <a:lstStyle/>
          <a:p>
            <a:pPr marL="0" lvl="0" indent="0" algn="ctr" rtl="0">
              <a:lnSpc>
                <a:spcPct val="100000"/>
              </a:lnSpc>
              <a:spcBef>
                <a:spcPts val="1100"/>
              </a:spcBef>
              <a:spcAft>
                <a:spcPts val="0"/>
              </a:spcAft>
              <a:buNone/>
            </a:pPr>
            <a:r>
              <a:rPr lang="en">
                <a:solidFill>
                  <a:schemeClr val="dk1"/>
                </a:solidFill>
                <a:latin typeface="Arial"/>
                <a:ea typeface="Arial"/>
                <a:cs typeface="Arial"/>
                <a:sym typeface="Arial"/>
              </a:rPr>
              <a:t>“Langston Hughes autographing in a group of children, Negro History Week (Atlanta, Georgia), 1947.” Beinecke Rare Book and Manuscript Library, Yale Collection of American Literature, New Haven. Still Image.</a:t>
            </a:r>
            <a:endParaRPr>
              <a:solidFill>
                <a:schemeClr val="dk1"/>
              </a:solidFill>
              <a:latin typeface="Arial"/>
              <a:ea typeface="Arial"/>
              <a:cs typeface="Arial"/>
              <a:sym typeface="Arial"/>
            </a:endParaRPr>
          </a:p>
          <a:p>
            <a:pPr marL="0" lvl="0" indent="0" algn="ctr" rtl="0">
              <a:spcBef>
                <a:spcPts val="0"/>
              </a:spcBef>
              <a:spcAft>
                <a:spcPts val="1600"/>
              </a:spcAft>
              <a:buNone/>
            </a:pPr>
            <a:endParaRPr/>
          </a:p>
        </p:txBody>
      </p:sp>
      <p:pic>
        <p:nvPicPr>
          <p:cNvPr id="316" name="Google Shape;316;p43"/>
          <p:cNvPicPr preferRelativeResize="0"/>
          <p:nvPr/>
        </p:nvPicPr>
        <p:blipFill>
          <a:blip r:embed="rId3">
            <a:alphaModFix/>
          </a:blip>
          <a:stretch>
            <a:fillRect/>
          </a:stretch>
        </p:blipFill>
        <p:spPr>
          <a:xfrm>
            <a:off x="3117175" y="2044750"/>
            <a:ext cx="2909653" cy="2135925"/>
          </a:xfrm>
          <a:prstGeom prst="rect">
            <a:avLst/>
          </a:prstGeom>
          <a:noFill/>
          <a:ln w="9525" cap="flat" cmpd="sng">
            <a:solidFill>
              <a:schemeClr val="dk2"/>
            </a:solidFill>
            <a:prstDash val="solid"/>
            <a:round/>
            <a:headEnd type="none" w="sm" len="sm"/>
            <a:tailEnd type="none" w="sm" len="sm"/>
          </a:ln>
        </p:spPr>
      </p:pic>
      <p:sp>
        <p:nvSpPr>
          <p:cNvPr id="317" name="Google Shape;317;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44"/>
          <p:cNvSpPr txBox="1">
            <a:spLocks noGrp="1"/>
          </p:cNvSpPr>
          <p:nvPr>
            <p:ph type="title"/>
          </p:nvPr>
        </p:nvSpPr>
        <p:spPr>
          <a:xfrm>
            <a:off x="311700" y="240550"/>
            <a:ext cx="8520600" cy="1240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i="1"/>
              <a:t>The Dark Fantastic: Race and Imagination from </a:t>
            </a:r>
            <a:r>
              <a:rPr lang="en"/>
              <a:t>Harry Potter</a:t>
            </a:r>
            <a:r>
              <a:rPr lang="en" i="1"/>
              <a:t> to </a:t>
            </a:r>
            <a:r>
              <a:rPr lang="en"/>
              <a:t>The Hunger Games</a:t>
            </a:r>
            <a:endParaRPr/>
          </a:p>
          <a:p>
            <a:pPr marL="0" lvl="0" indent="0" algn="ctr" rtl="0">
              <a:spcBef>
                <a:spcPts val="0"/>
              </a:spcBef>
              <a:spcAft>
                <a:spcPts val="0"/>
              </a:spcAft>
              <a:buNone/>
            </a:pPr>
            <a:r>
              <a:rPr lang="en"/>
              <a:t>Ebony Elizabeth Thomas, New York UP, 2019</a:t>
            </a:r>
            <a:endParaRPr/>
          </a:p>
        </p:txBody>
      </p:sp>
      <p:sp>
        <p:nvSpPr>
          <p:cNvPr id="323" name="Google Shape;323;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32</a:t>
            </a:fld>
            <a:endParaRPr/>
          </a:p>
        </p:txBody>
      </p:sp>
      <p:pic>
        <p:nvPicPr>
          <p:cNvPr id="324" name="Google Shape;324;p44"/>
          <p:cNvPicPr preferRelativeResize="0"/>
          <p:nvPr/>
        </p:nvPicPr>
        <p:blipFill>
          <a:blip r:embed="rId3">
            <a:alphaModFix/>
          </a:blip>
          <a:stretch>
            <a:fillRect/>
          </a:stretch>
        </p:blipFill>
        <p:spPr>
          <a:xfrm>
            <a:off x="3321653" y="1560075"/>
            <a:ext cx="2385684" cy="34208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45"/>
          <p:cNvSpPr txBox="1">
            <a:spLocks noGrp="1"/>
          </p:cNvSpPr>
          <p:nvPr>
            <p:ph type="title"/>
          </p:nvPr>
        </p:nvSpPr>
        <p:spPr>
          <a:xfrm>
            <a:off x="311700" y="2405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Books Featured in “You’ve Got to Read”</a:t>
            </a:r>
            <a:endParaRPr/>
          </a:p>
        </p:txBody>
      </p:sp>
      <p:pic>
        <p:nvPicPr>
          <p:cNvPr id="330" name="Google Shape;330;p45"/>
          <p:cNvPicPr preferRelativeResize="0"/>
          <p:nvPr/>
        </p:nvPicPr>
        <p:blipFill>
          <a:blip r:embed="rId3">
            <a:alphaModFix/>
          </a:blip>
          <a:stretch>
            <a:fillRect/>
          </a:stretch>
        </p:blipFill>
        <p:spPr>
          <a:xfrm>
            <a:off x="421075" y="1312649"/>
            <a:ext cx="1809874" cy="2204488"/>
          </a:xfrm>
          <a:prstGeom prst="rect">
            <a:avLst/>
          </a:prstGeom>
          <a:noFill/>
          <a:ln w="9525" cap="flat" cmpd="sng">
            <a:solidFill>
              <a:schemeClr val="dk2"/>
            </a:solidFill>
            <a:prstDash val="solid"/>
            <a:round/>
            <a:headEnd type="none" w="sm" len="sm"/>
            <a:tailEnd type="none" w="sm" len="sm"/>
          </a:ln>
        </p:spPr>
      </p:pic>
      <p:pic>
        <p:nvPicPr>
          <p:cNvPr id="331" name="Google Shape;331;p45"/>
          <p:cNvPicPr preferRelativeResize="0"/>
          <p:nvPr/>
        </p:nvPicPr>
        <p:blipFill>
          <a:blip r:embed="rId4">
            <a:alphaModFix/>
          </a:blip>
          <a:stretch>
            <a:fillRect/>
          </a:stretch>
        </p:blipFill>
        <p:spPr>
          <a:xfrm>
            <a:off x="2469400" y="2229075"/>
            <a:ext cx="1959853" cy="2325924"/>
          </a:xfrm>
          <a:prstGeom prst="rect">
            <a:avLst/>
          </a:prstGeom>
          <a:noFill/>
          <a:ln>
            <a:noFill/>
          </a:ln>
        </p:spPr>
      </p:pic>
      <p:pic>
        <p:nvPicPr>
          <p:cNvPr id="332" name="Google Shape;332;p45"/>
          <p:cNvPicPr preferRelativeResize="0"/>
          <p:nvPr/>
        </p:nvPicPr>
        <p:blipFill>
          <a:blip r:embed="rId5">
            <a:alphaModFix/>
          </a:blip>
          <a:stretch>
            <a:fillRect/>
          </a:stretch>
        </p:blipFill>
        <p:spPr>
          <a:xfrm>
            <a:off x="4667702" y="1312650"/>
            <a:ext cx="1809873" cy="2325925"/>
          </a:xfrm>
          <a:prstGeom prst="rect">
            <a:avLst/>
          </a:prstGeom>
          <a:noFill/>
          <a:ln>
            <a:noFill/>
          </a:ln>
        </p:spPr>
      </p:pic>
      <p:pic>
        <p:nvPicPr>
          <p:cNvPr id="333" name="Google Shape;333;p45"/>
          <p:cNvPicPr preferRelativeResize="0"/>
          <p:nvPr/>
        </p:nvPicPr>
        <p:blipFill>
          <a:blip r:embed="rId6">
            <a:alphaModFix/>
          </a:blip>
          <a:stretch>
            <a:fillRect/>
          </a:stretch>
        </p:blipFill>
        <p:spPr>
          <a:xfrm>
            <a:off x="6716023" y="2326098"/>
            <a:ext cx="2032117" cy="2228900"/>
          </a:xfrm>
          <a:prstGeom prst="rect">
            <a:avLst/>
          </a:prstGeom>
          <a:noFill/>
          <a:ln>
            <a:noFill/>
          </a:ln>
        </p:spPr>
      </p:pic>
      <p:sp>
        <p:nvSpPr>
          <p:cNvPr id="334" name="Google Shape;334;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33</a:t>
            </a:fld>
            <a:endParaRPr/>
          </a:p>
        </p:txBody>
      </p:sp>
      <p:sp>
        <p:nvSpPr>
          <p:cNvPr id="335" name="Google Shape;335;p45"/>
          <p:cNvSpPr txBox="1"/>
          <p:nvPr/>
        </p:nvSpPr>
        <p:spPr>
          <a:xfrm>
            <a:off x="896250" y="3585675"/>
            <a:ext cx="8595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t>(1997)</a:t>
            </a:r>
            <a:endParaRPr sz="1200"/>
          </a:p>
          <a:p>
            <a:pPr marL="0" lvl="0" indent="0" algn="ctr" rtl="0">
              <a:spcBef>
                <a:spcPts val="0"/>
              </a:spcBef>
              <a:spcAft>
                <a:spcPts val="0"/>
              </a:spcAft>
              <a:buNone/>
            </a:pPr>
            <a:endParaRPr/>
          </a:p>
        </p:txBody>
      </p:sp>
      <p:sp>
        <p:nvSpPr>
          <p:cNvPr id="336" name="Google Shape;336;p45"/>
          <p:cNvSpPr txBox="1"/>
          <p:nvPr/>
        </p:nvSpPr>
        <p:spPr>
          <a:xfrm>
            <a:off x="3019563" y="4555000"/>
            <a:ext cx="8595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t>(1994)</a:t>
            </a:r>
            <a:endParaRPr sz="1200"/>
          </a:p>
        </p:txBody>
      </p:sp>
      <p:sp>
        <p:nvSpPr>
          <p:cNvPr id="337" name="Google Shape;337;p45"/>
          <p:cNvSpPr txBox="1"/>
          <p:nvPr/>
        </p:nvSpPr>
        <p:spPr>
          <a:xfrm>
            <a:off x="5260313" y="3638575"/>
            <a:ext cx="8595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t>(2012)</a:t>
            </a:r>
            <a:endParaRPr sz="1200"/>
          </a:p>
        </p:txBody>
      </p:sp>
      <p:sp>
        <p:nvSpPr>
          <p:cNvPr id="338" name="Google Shape;338;p45"/>
          <p:cNvSpPr txBox="1"/>
          <p:nvPr/>
        </p:nvSpPr>
        <p:spPr>
          <a:xfrm>
            <a:off x="7409313" y="4555000"/>
            <a:ext cx="8595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t>(2001)</a:t>
            </a:r>
            <a:endParaRPr sz="12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46"/>
          <p:cNvSpPr txBox="1">
            <a:spLocks noGrp="1"/>
          </p:cNvSpPr>
          <p:nvPr>
            <p:ph type="title"/>
          </p:nvPr>
        </p:nvSpPr>
        <p:spPr>
          <a:xfrm>
            <a:off x="311700" y="104800"/>
            <a:ext cx="8520600" cy="709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“You’ve Got to Read”</a:t>
            </a:r>
            <a:endParaRPr/>
          </a:p>
          <a:p>
            <a:pPr marL="0" lvl="0" indent="0" algn="ctr" rtl="0">
              <a:spcBef>
                <a:spcPts val="0"/>
              </a:spcBef>
              <a:spcAft>
                <a:spcPts val="0"/>
              </a:spcAft>
              <a:buNone/>
            </a:pPr>
            <a:r>
              <a:rPr lang="en" sz="1400"/>
              <a:t>Michelle H. Martin © 2019</a:t>
            </a:r>
            <a:endParaRPr sz="1400"/>
          </a:p>
          <a:p>
            <a:pPr marL="0" lvl="0" indent="0" algn="ctr" rtl="0">
              <a:spcBef>
                <a:spcPts val="0"/>
              </a:spcBef>
              <a:spcAft>
                <a:spcPts val="0"/>
              </a:spcAft>
              <a:buNone/>
            </a:pPr>
            <a:endParaRPr/>
          </a:p>
        </p:txBody>
      </p:sp>
      <p:sp>
        <p:nvSpPr>
          <p:cNvPr id="344" name="Google Shape;344;p46"/>
          <p:cNvSpPr txBox="1">
            <a:spLocks noGrp="1"/>
          </p:cNvSpPr>
          <p:nvPr>
            <p:ph type="subTitle" idx="1"/>
          </p:nvPr>
        </p:nvSpPr>
        <p:spPr>
          <a:xfrm>
            <a:off x="437638" y="4466000"/>
            <a:ext cx="8520600" cy="5727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a:t>Amelia (4 yrs old) and me, reading a Robert Sabuda’s</a:t>
            </a:r>
            <a:endParaRPr/>
          </a:p>
          <a:p>
            <a:pPr marL="0" lvl="0" indent="0" algn="ctr" rtl="0">
              <a:lnSpc>
                <a:spcPct val="100000"/>
              </a:lnSpc>
              <a:spcBef>
                <a:spcPts val="0"/>
              </a:spcBef>
              <a:spcAft>
                <a:spcPts val="0"/>
              </a:spcAft>
              <a:buNone/>
            </a:pPr>
            <a:r>
              <a:rPr lang="en"/>
              <a:t> </a:t>
            </a:r>
            <a:r>
              <a:rPr lang="en" i="1"/>
              <a:t>The Christmas Alphabet </a:t>
            </a:r>
            <a:r>
              <a:rPr lang="en"/>
              <a:t>pop-up book together</a:t>
            </a:r>
            <a:endParaRPr/>
          </a:p>
        </p:txBody>
      </p:sp>
      <p:pic>
        <p:nvPicPr>
          <p:cNvPr id="345" name="Google Shape;345;p46"/>
          <p:cNvPicPr preferRelativeResize="0"/>
          <p:nvPr/>
        </p:nvPicPr>
        <p:blipFill>
          <a:blip r:embed="rId3">
            <a:alphaModFix/>
          </a:blip>
          <a:stretch>
            <a:fillRect/>
          </a:stretch>
        </p:blipFill>
        <p:spPr>
          <a:xfrm>
            <a:off x="2883950" y="976525"/>
            <a:ext cx="3376076" cy="3327550"/>
          </a:xfrm>
          <a:prstGeom prst="rect">
            <a:avLst/>
          </a:prstGeom>
          <a:noFill/>
          <a:ln>
            <a:noFill/>
          </a:ln>
        </p:spPr>
      </p:pic>
      <p:sp>
        <p:nvSpPr>
          <p:cNvPr id="346" name="Google Shape;346;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47"/>
          <p:cNvSpPr txBox="1">
            <a:spLocks noGrp="1"/>
          </p:cNvSpPr>
          <p:nvPr>
            <p:ph type="title"/>
          </p:nvPr>
        </p:nvSpPr>
        <p:spPr>
          <a:xfrm>
            <a:off x="311700" y="240550"/>
            <a:ext cx="8520600" cy="572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a:t>You’ve got to read like your life depends on it,</a:t>
            </a:r>
            <a:endParaRPr/>
          </a:p>
          <a:p>
            <a:pPr marL="0" lvl="0" indent="0" algn="ctr" rtl="0">
              <a:lnSpc>
                <a:spcPct val="115000"/>
              </a:lnSpc>
              <a:spcBef>
                <a:spcPts val="0"/>
              </a:spcBef>
              <a:spcAft>
                <a:spcPts val="0"/>
              </a:spcAft>
              <a:buClr>
                <a:schemeClr val="dk1"/>
              </a:buClr>
              <a:buSzPts val="1100"/>
              <a:buFont typeface="Arial"/>
              <a:buNone/>
            </a:pPr>
            <a:r>
              <a:rPr lang="en"/>
              <a:t>You’ve got to read something all the time,</a:t>
            </a:r>
            <a:endParaRPr/>
          </a:p>
          <a:p>
            <a:pPr marL="0" lvl="0" indent="0" algn="ctr" rtl="0">
              <a:lnSpc>
                <a:spcPct val="115000"/>
              </a:lnSpc>
              <a:spcBef>
                <a:spcPts val="0"/>
              </a:spcBef>
              <a:spcAft>
                <a:spcPts val="0"/>
              </a:spcAft>
              <a:buClr>
                <a:schemeClr val="dk1"/>
              </a:buClr>
              <a:buSzPts val="1100"/>
              <a:buFont typeface="Arial"/>
              <a:buNone/>
            </a:pPr>
            <a:r>
              <a:rPr lang="en"/>
              <a:t>You’ve got to read like your life depends on it,</a:t>
            </a:r>
            <a:endParaRPr/>
          </a:p>
          <a:p>
            <a:pPr marL="0" lvl="0" indent="0" algn="ctr" rtl="0">
              <a:lnSpc>
                <a:spcPct val="115000"/>
              </a:lnSpc>
              <a:spcBef>
                <a:spcPts val="0"/>
              </a:spcBef>
              <a:spcAft>
                <a:spcPts val="0"/>
              </a:spcAft>
              <a:buClr>
                <a:schemeClr val="dk1"/>
              </a:buClr>
              <a:buSzPts val="1100"/>
              <a:buFont typeface="Arial"/>
              <a:buNone/>
            </a:pPr>
            <a:r>
              <a:rPr lang="en"/>
              <a:t>‘Cause books will open up and free your mind.</a:t>
            </a:r>
            <a:endParaRPr/>
          </a:p>
          <a:p>
            <a:pPr marL="0" lvl="0" indent="0" algn="ctr" rtl="0">
              <a:spcBef>
                <a:spcPts val="0"/>
              </a:spcBef>
              <a:spcAft>
                <a:spcPts val="0"/>
              </a:spcAft>
              <a:buNone/>
            </a:pPr>
            <a:endParaRPr/>
          </a:p>
        </p:txBody>
      </p:sp>
      <p:sp>
        <p:nvSpPr>
          <p:cNvPr id="352" name="Google Shape;352;p47"/>
          <p:cNvSpPr txBox="1">
            <a:spLocks noGrp="1"/>
          </p:cNvSpPr>
          <p:nvPr>
            <p:ph type="subTitle" idx="1"/>
          </p:nvPr>
        </p:nvSpPr>
        <p:spPr>
          <a:xfrm>
            <a:off x="235525" y="4365850"/>
            <a:ext cx="8520600" cy="5976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Clr>
                <a:schemeClr val="dk1"/>
              </a:buClr>
              <a:buSzPts val="1100"/>
              <a:buFont typeface="Arial"/>
              <a:buNone/>
            </a:pPr>
            <a:r>
              <a:rPr lang="en">
                <a:solidFill>
                  <a:schemeClr val="dk1"/>
                </a:solidFill>
              </a:rPr>
              <a:t>Camp Read-a-Rama, </a:t>
            </a:r>
            <a:r>
              <a:rPr lang="en" b="1">
                <a:solidFill>
                  <a:schemeClr val="dk1"/>
                </a:solidFill>
              </a:rPr>
              <a:t>Seattle</a:t>
            </a:r>
            <a:r>
              <a:rPr lang="en">
                <a:solidFill>
                  <a:schemeClr val="dk1"/>
                </a:solidFill>
              </a:rPr>
              <a:t>, WA, Summer 2017</a:t>
            </a:r>
            <a:endParaRPr/>
          </a:p>
        </p:txBody>
      </p:sp>
      <p:pic>
        <p:nvPicPr>
          <p:cNvPr id="353" name="Google Shape;353;p47"/>
          <p:cNvPicPr preferRelativeResize="0"/>
          <p:nvPr/>
        </p:nvPicPr>
        <p:blipFill>
          <a:blip r:embed="rId3">
            <a:alphaModFix/>
          </a:blip>
          <a:stretch>
            <a:fillRect/>
          </a:stretch>
        </p:blipFill>
        <p:spPr>
          <a:xfrm>
            <a:off x="3013313" y="2142100"/>
            <a:ext cx="2965022" cy="2223751"/>
          </a:xfrm>
          <a:prstGeom prst="rect">
            <a:avLst/>
          </a:prstGeom>
          <a:noFill/>
          <a:ln w="9525" cap="flat" cmpd="sng">
            <a:solidFill>
              <a:srgbClr val="A1A1A1"/>
            </a:solidFill>
            <a:prstDash val="solid"/>
            <a:round/>
            <a:headEnd type="none" w="sm" len="sm"/>
            <a:tailEnd type="none" w="sm" len="sm"/>
          </a:ln>
        </p:spPr>
      </p:pic>
      <p:sp>
        <p:nvSpPr>
          <p:cNvPr id="354" name="Google Shape;354;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pic>
        <p:nvPicPr>
          <p:cNvPr id="359" name="Google Shape;359;p48"/>
          <p:cNvPicPr preferRelativeResize="0"/>
          <p:nvPr/>
        </p:nvPicPr>
        <p:blipFill>
          <a:blip r:embed="rId3">
            <a:alphaModFix/>
          </a:blip>
          <a:stretch>
            <a:fillRect/>
          </a:stretch>
        </p:blipFill>
        <p:spPr>
          <a:xfrm>
            <a:off x="3874500" y="1331725"/>
            <a:ext cx="2404677" cy="2975522"/>
          </a:xfrm>
          <a:prstGeom prst="rect">
            <a:avLst/>
          </a:prstGeom>
          <a:noFill/>
          <a:ln w="9525" cap="flat" cmpd="sng">
            <a:solidFill>
              <a:schemeClr val="dk2"/>
            </a:solidFill>
            <a:prstDash val="solid"/>
            <a:round/>
            <a:headEnd type="none" w="sm" len="sm"/>
            <a:tailEnd type="none" w="sm" len="sm"/>
          </a:ln>
        </p:spPr>
      </p:pic>
      <p:sp>
        <p:nvSpPr>
          <p:cNvPr id="360" name="Google Shape;360;p48"/>
          <p:cNvSpPr txBox="1">
            <a:spLocks noGrp="1"/>
          </p:cNvSpPr>
          <p:nvPr>
            <p:ph type="title"/>
          </p:nvPr>
        </p:nvSpPr>
        <p:spPr>
          <a:xfrm>
            <a:off x="311700" y="240550"/>
            <a:ext cx="8520600" cy="572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a:t>Richard was a poor boy, who sure loved words,</a:t>
            </a:r>
            <a:endParaRPr/>
          </a:p>
          <a:p>
            <a:pPr marL="0" lvl="0" indent="0" algn="ctr" rtl="0">
              <a:lnSpc>
                <a:spcPct val="115000"/>
              </a:lnSpc>
              <a:spcBef>
                <a:spcPts val="0"/>
              </a:spcBef>
              <a:spcAft>
                <a:spcPts val="0"/>
              </a:spcAft>
              <a:buClr>
                <a:schemeClr val="dk1"/>
              </a:buClr>
              <a:buSzPts val="1100"/>
              <a:buFont typeface="Arial"/>
              <a:buNone/>
            </a:pPr>
            <a:endParaRPr/>
          </a:p>
          <a:p>
            <a:pPr marL="0" lvl="0" indent="0" algn="ctr" rtl="0">
              <a:spcBef>
                <a:spcPts val="0"/>
              </a:spcBef>
              <a:spcAft>
                <a:spcPts val="0"/>
              </a:spcAft>
              <a:buNone/>
            </a:pPr>
            <a:endParaRPr/>
          </a:p>
        </p:txBody>
      </p:sp>
      <p:pic>
        <p:nvPicPr>
          <p:cNvPr id="361" name="Google Shape;361;p48"/>
          <p:cNvPicPr preferRelativeResize="0"/>
          <p:nvPr/>
        </p:nvPicPr>
        <p:blipFill>
          <a:blip r:embed="rId4">
            <a:alphaModFix/>
          </a:blip>
          <a:stretch>
            <a:fillRect/>
          </a:stretch>
        </p:blipFill>
        <p:spPr>
          <a:xfrm>
            <a:off x="1883875" y="1331725"/>
            <a:ext cx="1457571" cy="1775375"/>
          </a:xfrm>
          <a:prstGeom prst="rect">
            <a:avLst/>
          </a:prstGeom>
          <a:noFill/>
          <a:ln w="9525" cap="flat" cmpd="sng">
            <a:solidFill>
              <a:schemeClr val="dk2"/>
            </a:solidFill>
            <a:prstDash val="solid"/>
            <a:round/>
            <a:headEnd type="none" w="sm" len="sm"/>
            <a:tailEnd type="none" w="sm" len="sm"/>
          </a:ln>
        </p:spPr>
      </p:pic>
      <p:sp>
        <p:nvSpPr>
          <p:cNvPr id="362" name="Google Shape;362;p48"/>
          <p:cNvSpPr txBox="1">
            <a:spLocks noGrp="1"/>
          </p:cNvSpPr>
          <p:nvPr>
            <p:ph type="subTitle" idx="1"/>
          </p:nvPr>
        </p:nvSpPr>
        <p:spPr>
          <a:xfrm>
            <a:off x="311700" y="4485950"/>
            <a:ext cx="8520600" cy="5976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a:t>Miller, William. </a:t>
            </a:r>
            <a:r>
              <a:rPr lang="en" i="1"/>
              <a:t>Richard Wright and the Library Card</a:t>
            </a:r>
            <a:r>
              <a:rPr lang="en"/>
              <a:t>. Illus. R. Gregory Christie. </a:t>
            </a:r>
            <a:endParaRPr/>
          </a:p>
          <a:p>
            <a:pPr marL="0" lvl="0" indent="0" algn="ctr" rtl="0">
              <a:lnSpc>
                <a:spcPct val="100000"/>
              </a:lnSpc>
              <a:spcBef>
                <a:spcPts val="0"/>
              </a:spcBef>
              <a:spcAft>
                <a:spcPts val="0"/>
              </a:spcAft>
              <a:buNone/>
            </a:pPr>
            <a:r>
              <a:rPr lang="en"/>
              <a:t>New York: Lee &amp; Low Books, 1997.</a:t>
            </a:r>
            <a:endParaRPr/>
          </a:p>
        </p:txBody>
      </p:sp>
      <p:sp>
        <p:nvSpPr>
          <p:cNvPr id="363" name="Google Shape;363;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36</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pic>
        <p:nvPicPr>
          <p:cNvPr id="368" name="Google Shape;368;p49"/>
          <p:cNvPicPr preferRelativeResize="0"/>
          <p:nvPr/>
        </p:nvPicPr>
        <p:blipFill rotWithShape="1">
          <a:blip r:embed="rId3">
            <a:alphaModFix/>
          </a:blip>
          <a:srcRect r="51061"/>
          <a:stretch/>
        </p:blipFill>
        <p:spPr>
          <a:xfrm>
            <a:off x="3055600" y="873425"/>
            <a:ext cx="2919723" cy="3562298"/>
          </a:xfrm>
          <a:prstGeom prst="rect">
            <a:avLst/>
          </a:prstGeom>
          <a:noFill/>
          <a:ln w="9525" cap="flat" cmpd="sng">
            <a:solidFill>
              <a:schemeClr val="dk2"/>
            </a:solidFill>
            <a:prstDash val="solid"/>
            <a:round/>
            <a:headEnd type="none" w="sm" len="sm"/>
            <a:tailEnd type="none" w="sm" len="sm"/>
          </a:ln>
        </p:spPr>
      </p:pic>
      <p:sp>
        <p:nvSpPr>
          <p:cNvPr id="369" name="Google Shape;369;p49"/>
          <p:cNvSpPr txBox="1">
            <a:spLocks noGrp="1"/>
          </p:cNvSpPr>
          <p:nvPr>
            <p:ph type="title"/>
          </p:nvPr>
        </p:nvSpPr>
        <p:spPr>
          <a:xfrm>
            <a:off x="311700" y="240550"/>
            <a:ext cx="8520600" cy="572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a:t>His Grandpa’s stories he would retain,</a:t>
            </a:r>
            <a:endParaRPr/>
          </a:p>
        </p:txBody>
      </p:sp>
      <p:sp>
        <p:nvSpPr>
          <p:cNvPr id="370" name="Google Shape;370;p49"/>
          <p:cNvSpPr txBox="1">
            <a:spLocks noGrp="1"/>
          </p:cNvSpPr>
          <p:nvPr>
            <p:ph type="subTitle" idx="1"/>
          </p:nvPr>
        </p:nvSpPr>
        <p:spPr>
          <a:xfrm>
            <a:off x="311700" y="4485950"/>
            <a:ext cx="8520600" cy="5976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a:t>Miller, William. </a:t>
            </a:r>
            <a:r>
              <a:rPr lang="en" i="1"/>
              <a:t>Richard Wright and the Library Card</a:t>
            </a:r>
            <a:r>
              <a:rPr lang="en"/>
              <a:t>. Illus. R. Gregory Christie. </a:t>
            </a:r>
            <a:endParaRPr/>
          </a:p>
          <a:p>
            <a:pPr marL="0" lvl="0" indent="0" algn="ctr" rtl="0">
              <a:lnSpc>
                <a:spcPct val="100000"/>
              </a:lnSpc>
              <a:spcBef>
                <a:spcPts val="0"/>
              </a:spcBef>
              <a:spcAft>
                <a:spcPts val="0"/>
              </a:spcAft>
              <a:buNone/>
            </a:pPr>
            <a:r>
              <a:rPr lang="en"/>
              <a:t>New York: Lee &amp; Low Books, 1997.</a:t>
            </a:r>
            <a:endParaRPr/>
          </a:p>
        </p:txBody>
      </p:sp>
      <p:sp>
        <p:nvSpPr>
          <p:cNvPr id="371" name="Google Shape;371;p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pic>
        <p:nvPicPr>
          <p:cNvPr id="376" name="Google Shape;376;p50"/>
          <p:cNvPicPr preferRelativeResize="0"/>
          <p:nvPr/>
        </p:nvPicPr>
        <p:blipFill>
          <a:blip r:embed="rId3">
            <a:alphaModFix/>
          </a:blip>
          <a:stretch>
            <a:fillRect/>
          </a:stretch>
        </p:blipFill>
        <p:spPr>
          <a:xfrm>
            <a:off x="3214737" y="881699"/>
            <a:ext cx="2714523" cy="3487125"/>
          </a:xfrm>
          <a:prstGeom prst="rect">
            <a:avLst/>
          </a:prstGeom>
          <a:noFill/>
          <a:ln w="9525" cap="flat" cmpd="sng">
            <a:solidFill>
              <a:schemeClr val="dk2"/>
            </a:solidFill>
            <a:prstDash val="solid"/>
            <a:round/>
            <a:headEnd type="none" w="sm" len="sm"/>
            <a:tailEnd type="none" w="sm" len="sm"/>
          </a:ln>
        </p:spPr>
      </p:pic>
      <p:sp>
        <p:nvSpPr>
          <p:cNvPr id="377" name="Google Shape;377;p50"/>
          <p:cNvSpPr txBox="1">
            <a:spLocks noGrp="1"/>
          </p:cNvSpPr>
          <p:nvPr>
            <p:ph type="title"/>
          </p:nvPr>
        </p:nvSpPr>
        <p:spPr>
          <a:xfrm>
            <a:off x="311700" y="2405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 White man loaned him a library card,</a:t>
            </a:r>
            <a:endParaRPr/>
          </a:p>
        </p:txBody>
      </p:sp>
      <p:sp>
        <p:nvSpPr>
          <p:cNvPr id="378" name="Google Shape;378;p50"/>
          <p:cNvSpPr txBox="1">
            <a:spLocks noGrp="1"/>
          </p:cNvSpPr>
          <p:nvPr>
            <p:ph type="subTitle" idx="1"/>
          </p:nvPr>
        </p:nvSpPr>
        <p:spPr>
          <a:xfrm>
            <a:off x="311700" y="4485950"/>
            <a:ext cx="8520600" cy="5976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a:t>Miller, William. </a:t>
            </a:r>
            <a:r>
              <a:rPr lang="en" i="1"/>
              <a:t>Richard Wright and the Library Card</a:t>
            </a:r>
            <a:r>
              <a:rPr lang="en"/>
              <a:t>. Illus. R. Gregory Christie. </a:t>
            </a:r>
            <a:endParaRPr/>
          </a:p>
          <a:p>
            <a:pPr marL="0" lvl="0" indent="0" algn="ctr" rtl="0">
              <a:lnSpc>
                <a:spcPct val="100000"/>
              </a:lnSpc>
              <a:spcBef>
                <a:spcPts val="0"/>
              </a:spcBef>
              <a:spcAft>
                <a:spcPts val="0"/>
              </a:spcAft>
              <a:buNone/>
            </a:pPr>
            <a:r>
              <a:rPr lang="en"/>
              <a:t>New York: Lee &amp; Low Books, 1997.</a:t>
            </a:r>
            <a:endParaRPr/>
          </a:p>
        </p:txBody>
      </p:sp>
      <p:sp>
        <p:nvSpPr>
          <p:cNvPr id="379" name="Google Shape;379;p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384" name="Google Shape;384;p51"/>
          <p:cNvPicPr preferRelativeResize="0"/>
          <p:nvPr/>
        </p:nvPicPr>
        <p:blipFill>
          <a:blip r:embed="rId3">
            <a:alphaModFix/>
          </a:blip>
          <a:stretch>
            <a:fillRect/>
          </a:stretch>
        </p:blipFill>
        <p:spPr>
          <a:xfrm>
            <a:off x="3118950" y="895125"/>
            <a:ext cx="2737801" cy="3590347"/>
          </a:xfrm>
          <a:prstGeom prst="rect">
            <a:avLst/>
          </a:prstGeom>
          <a:noFill/>
          <a:ln w="9525" cap="flat" cmpd="sng">
            <a:solidFill>
              <a:srgbClr val="000000"/>
            </a:solidFill>
            <a:prstDash val="solid"/>
            <a:round/>
            <a:headEnd type="none" w="sm" len="sm"/>
            <a:tailEnd type="none" w="sm" len="sm"/>
          </a:ln>
        </p:spPr>
      </p:pic>
      <p:sp>
        <p:nvSpPr>
          <p:cNvPr id="385" name="Google Shape;385;p51"/>
          <p:cNvSpPr txBox="1">
            <a:spLocks noGrp="1"/>
          </p:cNvSpPr>
          <p:nvPr>
            <p:ph type="title"/>
          </p:nvPr>
        </p:nvSpPr>
        <p:spPr>
          <a:xfrm>
            <a:off x="311700" y="2405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And his life would never be the same.</a:t>
            </a:r>
            <a:endParaRPr/>
          </a:p>
        </p:txBody>
      </p:sp>
      <p:sp>
        <p:nvSpPr>
          <p:cNvPr id="386" name="Google Shape;386;p51"/>
          <p:cNvSpPr txBox="1">
            <a:spLocks noGrp="1"/>
          </p:cNvSpPr>
          <p:nvPr>
            <p:ph type="subTitle" idx="1"/>
          </p:nvPr>
        </p:nvSpPr>
        <p:spPr>
          <a:xfrm>
            <a:off x="311700" y="4485950"/>
            <a:ext cx="8520600" cy="5976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a:t>Miller, William. </a:t>
            </a:r>
            <a:r>
              <a:rPr lang="en" i="1"/>
              <a:t>Richard Wright and the Library Card</a:t>
            </a:r>
            <a:r>
              <a:rPr lang="en"/>
              <a:t>. Illus. R. Gregory Christie. </a:t>
            </a:r>
            <a:endParaRPr/>
          </a:p>
          <a:p>
            <a:pPr marL="0" lvl="0" indent="0" algn="ctr" rtl="0">
              <a:lnSpc>
                <a:spcPct val="100000"/>
              </a:lnSpc>
              <a:spcBef>
                <a:spcPts val="0"/>
              </a:spcBef>
              <a:spcAft>
                <a:spcPts val="0"/>
              </a:spcAft>
              <a:buNone/>
            </a:pPr>
            <a:r>
              <a:rPr lang="en"/>
              <a:t>New York: Lee &amp; Low Books, 1997.</a:t>
            </a:r>
            <a:endParaRPr/>
          </a:p>
        </p:txBody>
      </p:sp>
      <p:sp>
        <p:nvSpPr>
          <p:cNvPr id="387" name="Google Shape;387;p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6"/>
          <p:cNvSpPr txBox="1">
            <a:spLocks noGrp="1"/>
          </p:cNvSpPr>
          <p:nvPr>
            <p:ph type="subTitle" idx="1"/>
          </p:nvPr>
        </p:nvSpPr>
        <p:spPr>
          <a:xfrm>
            <a:off x="472475" y="4598400"/>
            <a:ext cx="8520600" cy="453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100" u="sng">
                <a:solidFill>
                  <a:schemeClr val="hlink"/>
                </a:solidFill>
                <a:latin typeface="Arial"/>
                <a:ea typeface="Arial"/>
                <a:cs typeface="Arial"/>
                <a:sym typeface="Arial"/>
                <a:hlinkClick r:id="rId3"/>
              </a:rPr>
              <a:t>https://readingspark.wordpress.com/2016/09/14/picture-this-reflecting-diversity-in-childrens-book-publishing/</a:t>
            </a:r>
            <a:endParaRPr/>
          </a:p>
          <a:p>
            <a:pPr marL="0" lvl="0" indent="0" algn="ctr" rtl="0">
              <a:spcBef>
                <a:spcPts val="1600"/>
              </a:spcBef>
              <a:spcAft>
                <a:spcPts val="1600"/>
              </a:spcAft>
              <a:buNone/>
            </a:pPr>
            <a:endParaRPr/>
          </a:p>
        </p:txBody>
      </p:sp>
      <p:pic>
        <p:nvPicPr>
          <p:cNvPr id="82" name="Google Shape;82;p16"/>
          <p:cNvPicPr preferRelativeResize="0"/>
          <p:nvPr/>
        </p:nvPicPr>
        <p:blipFill>
          <a:blip r:embed="rId4">
            <a:alphaModFix/>
          </a:blip>
          <a:stretch>
            <a:fillRect/>
          </a:stretch>
        </p:blipFill>
        <p:spPr>
          <a:xfrm>
            <a:off x="1847175" y="138829"/>
            <a:ext cx="5771199" cy="4459576"/>
          </a:xfrm>
          <a:prstGeom prst="rect">
            <a:avLst/>
          </a:prstGeom>
          <a:noFill/>
          <a:ln>
            <a:noFill/>
          </a:ln>
        </p:spPr>
      </p:pic>
      <p:sp>
        <p:nvSpPr>
          <p:cNvPr id="83" name="Google Shape;83;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52"/>
          <p:cNvSpPr txBox="1">
            <a:spLocks noGrp="1"/>
          </p:cNvSpPr>
          <p:nvPr>
            <p:ph type="title"/>
          </p:nvPr>
        </p:nvSpPr>
        <p:spPr>
          <a:xfrm>
            <a:off x="311700" y="240550"/>
            <a:ext cx="8520600" cy="572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a:t>You’ve got to read like your life depends on it,</a:t>
            </a:r>
            <a:endParaRPr/>
          </a:p>
          <a:p>
            <a:pPr marL="0" lvl="0" indent="0" algn="ctr" rtl="0">
              <a:lnSpc>
                <a:spcPct val="115000"/>
              </a:lnSpc>
              <a:spcBef>
                <a:spcPts val="0"/>
              </a:spcBef>
              <a:spcAft>
                <a:spcPts val="0"/>
              </a:spcAft>
              <a:buNone/>
            </a:pPr>
            <a:r>
              <a:rPr lang="en"/>
              <a:t>You’ve got to read something all the time,</a:t>
            </a:r>
            <a:endParaRPr/>
          </a:p>
          <a:p>
            <a:pPr marL="0" lvl="0" indent="0" algn="ctr" rtl="0">
              <a:lnSpc>
                <a:spcPct val="115000"/>
              </a:lnSpc>
              <a:spcBef>
                <a:spcPts val="0"/>
              </a:spcBef>
              <a:spcAft>
                <a:spcPts val="0"/>
              </a:spcAft>
              <a:buNone/>
            </a:pPr>
            <a:r>
              <a:rPr lang="en"/>
              <a:t>You’ve got to read like your life depends on it,</a:t>
            </a:r>
            <a:endParaRPr/>
          </a:p>
          <a:p>
            <a:pPr marL="0" lvl="0" indent="0" algn="ctr" rtl="0">
              <a:lnSpc>
                <a:spcPct val="115000"/>
              </a:lnSpc>
              <a:spcBef>
                <a:spcPts val="0"/>
              </a:spcBef>
              <a:spcAft>
                <a:spcPts val="0"/>
              </a:spcAft>
              <a:buNone/>
            </a:pPr>
            <a:r>
              <a:rPr lang="en"/>
              <a:t>‘Cause books will open up and free your mind.</a:t>
            </a:r>
            <a:endParaRPr/>
          </a:p>
          <a:p>
            <a:pPr marL="0" lvl="0" indent="0" algn="ctr" rtl="0">
              <a:spcBef>
                <a:spcPts val="0"/>
              </a:spcBef>
              <a:spcAft>
                <a:spcPts val="0"/>
              </a:spcAft>
              <a:buNone/>
            </a:pPr>
            <a:endParaRPr/>
          </a:p>
        </p:txBody>
      </p:sp>
      <p:sp>
        <p:nvSpPr>
          <p:cNvPr id="393" name="Google Shape;393;p52"/>
          <p:cNvSpPr txBox="1">
            <a:spLocks noGrp="1"/>
          </p:cNvSpPr>
          <p:nvPr>
            <p:ph type="subTitle" idx="1"/>
          </p:nvPr>
        </p:nvSpPr>
        <p:spPr>
          <a:xfrm>
            <a:off x="235525" y="4365850"/>
            <a:ext cx="8520600" cy="5976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a:t>Read-a-Rama Earth All Around Us, North Melbourne Library @ Docklands, </a:t>
            </a:r>
            <a:endParaRPr/>
          </a:p>
          <a:p>
            <a:pPr marL="0" lvl="0" indent="0" algn="ctr" rtl="0">
              <a:lnSpc>
                <a:spcPct val="100000"/>
              </a:lnSpc>
              <a:spcBef>
                <a:spcPts val="0"/>
              </a:spcBef>
              <a:spcAft>
                <a:spcPts val="0"/>
              </a:spcAft>
              <a:buNone/>
            </a:pPr>
            <a:r>
              <a:rPr lang="en"/>
              <a:t>Melbourne, </a:t>
            </a:r>
            <a:r>
              <a:rPr lang="en" b="1"/>
              <a:t>Australia</a:t>
            </a:r>
            <a:r>
              <a:rPr lang="en"/>
              <a:t>, July 2018</a:t>
            </a:r>
            <a:endParaRPr/>
          </a:p>
          <a:p>
            <a:pPr marL="0" lvl="0" indent="0" algn="ctr" rtl="0">
              <a:lnSpc>
                <a:spcPct val="100000"/>
              </a:lnSpc>
              <a:spcBef>
                <a:spcPts val="0"/>
              </a:spcBef>
              <a:spcAft>
                <a:spcPts val="0"/>
              </a:spcAft>
              <a:buNone/>
            </a:pPr>
            <a:r>
              <a:rPr lang="en"/>
              <a:t>iSchool Down Under Study Abroad</a:t>
            </a:r>
            <a:endParaRPr/>
          </a:p>
          <a:p>
            <a:pPr marL="0" lvl="0" indent="0" algn="l" rtl="0">
              <a:lnSpc>
                <a:spcPct val="100000"/>
              </a:lnSpc>
              <a:spcBef>
                <a:spcPts val="0"/>
              </a:spcBef>
              <a:spcAft>
                <a:spcPts val="0"/>
              </a:spcAft>
              <a:buNone/>
            </a:pPr>
            <a:r>
              <a:rPr lang="en"/>
              <a:t> </a:t>
            </a:r>
            <a:endParaRPr/>
          </a:p>
        </p:txBody>
      </p:sp>
      <p:pic>
        <p:nvPicPr>
          <p:cNvPr id="394" name="Google Shape;394;p52"/>
          <p:cNvPicPr preferRelativeResize="0"/>
          <p:nvPr/>
        </p:nvPicPr>
        <p:blipFill>
          <a:blip r:embed="rId3">
            <a:alphaModFix/>
          </a:blip>
          <a:stretch>
            <a:fillRect/>
          </a:stretch>
        </p:blipFill>
        <p:spPr>
          <a:xfrm>
            <a:off x="3015788" y="2031500"/>
            <a:ext cx="2960073" cy="2220047"/>
          </a:xfrm>
          <a:prstGeom prst="rect">
            <a:avLst/>
          </a:prstGeom>
          <a:noFill/>
          <a:ln w="9525" cap="flat" cmpd="sng">
            <a:solidFill>
              <a:srgbClr val="000000"/>
            </a:solidFill>
            <a:prstDash val="solid"/>
            <a:round/>
            <a:headEnd type="none" w="sm" len="sm"/>
            <a:tailEnd type="none" w="sm" len="sm"/>
          </a:ln>
        </p:spPr>
      </p:pic>
      <p:sp>
        <p:nvSpPr>
          <p:cNvPr id="395" name="Google Shape;395;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40</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400" name="Google Shape;400;p53"/>
          <p:cNvPicPr preferRelativeResize="0"/>
          <p:nvPr/>
        </p:nvPicPr>
        <p:blipFill>
          <a:blip r:embed="rId3">
            <a:alphaModFix/>
          </a:blip>
          <a:stretch>
            <a:fillRect/>
          </a:stretch>
        </p:blipFill>
        <p:spPr>
          <a:xfrm>
            <a:off x="2584049" y="717888"/>
            <a:ext cx="4241249" cy="3707727"/>
          </a:xfrm>
          <a:prstGeom prst="rect">
            <a:avLst/>
          </a:prstGeom>
          <a:noFill/>
          <a:ln w="9525" cap="flat" cmpd="sng">
            <a:solidFill>
              <a:srgbClr val="000000"/>
            </a:solidFill>
            <a:prstDash val="solid"/>
            <a:round/>
            <a:headEnd type="none" w="sm" len="sm"/>
            <a:tailEnd type="none" w="sm" len="sm"/>
          </a:ln>
        </p:spPr>
      </p:pic>
      <p:pic>
        <p:nvPicPr>
          <p:cNvPr id="401" name="Google Shape;401;p53"/>
          <p:cNvPicPr preferRelativeResize="0"/>
          <p:nvPr/>
        </p:nvPicPr>
        <p:blipFill>
          <a:blip r:embed="rId4">
            <a:alphaModFix/>
          </a:blip>
          <a:stretch>
            <a:fillRect/>
          </a:stretch>
        </p:blipFill>
        <p:spPr>
          <a:xfrm>
            <a:off x="495500" y="684325"/>
            <a:ext cx="1635708" cy="1941225"/>
          </a:xfrm>
          <a:prstGeom prst="rect">
            <a:avLst/>
          </a:prstGeom>
          <a:noFill/>
          <a:ln>
            <a:noFill/>
          </a:ln>
        </p:spPr>
      </p:pic>
      <p:sp>
        <p:nvSpPr>
          <p:cNvPr id="402" name="Google Shape;402;p53"/>
          <p:cNvSpPr txBox="1">
            <a:spLocks noGrp="1"/>
          </p:cNvSpPr>
          <p:nvPr>
            <p:ph type="title"/>
          </p:nvPr>
        </p:nvSpPr>
        <p:spPr>
          <a:xfrm>
            <a:off x="311700" y="8450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t>Zora had a father who was strict and stern,</a:t>
            </a:r>
            <a:endParaRPr/>
          </a:p>
        </p:txBody>
      </p:sp>
      <p:sp>
        <p:nvSpPr>
          <p:cNvPr id="403" name="Google Shape;403;p53"/>
          <p:cNvSpPr txBox="1">
            <a:spLocks noGrp="1"/>
          </p:cNvSpPr>
          <p:nvPr>
            <p:ph type="subTitle" idx="1"/>
          </p:nvPr>
        </p:nvSpPr>
        <p:spPr>
          <a:xfrm>
            <a:off x="227550" y="4485475"/>
            <a:ext cx="8520600" cy="5976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a:solidFill>
                  <a:schemeClr val="dk1"/>
                </a:solidFill>
              </a:rPr>
              <a:t>Miller, William.  </a:t>
            </a:r>
            <a:r>
              <a:rPr lang="en" i="1">
                <a:solidFill>
                  <a:schemeClr val="dk1"/>
                </a:solidFill>
              </a:rPr>
              <a:t>Zora Hurston and the Chinaberry Tree</a:t>
            </a:r>
            <a:r>
              <a:rPr lang="en">
                <a:solidFill>
                  <a:schemeClr val="dk1"/>
                </a:solidFill>
              </a:rPr>
              <a:t>. Illus. </a:t>
            </a:r>
            <a:r>
              <a:rPr lang="en">
                <a:solidFill>
                  <a:srgbClr val="333333"/>
                </a:solidFill>
              </a:rPr>
              <a:t>Cornelius Van Wright and Ying-Hwa Hu. New York: Lee &amp; Low, 1994. </a:t>
            </a:r>
            <a:endParaRPr>
              <a:solidFill>
                <a:schemeClr val="dk1"/>
              </a:solidFill>
            </a:endParaRPr>
          </a:p>
          <a:p>
            <a:pPr marL="0" lvl="0" indent="0" algn="ctr" rtl="0">
              <a:spcBef>
                <a:spcPts val="0"/>
              </a:spcBef>
              <a:spcAft>
                <a:spcPts val="1600"/>
              </a:spcAft>
              <a:buNone/>
            </a:pPr>
            <a:endParaRPr/>
          </a:p>
        </p:txBody>
      </p:sp>
      <p:sp>
        <p:nvSpPr>
          <p:cNvPr id="404" name="Google Shape;404;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41</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pic>
        <p:nvPicPr>
          <p:cNvPr id="409" name="Google Shape;409;p54"/>
          <p:cNvPicPr preferRelativeResize="0"/>
          <p:nvPr/>
        </p:nvPicPr>
        <p:blipFill>
          <a:blip r:embed="rId3">
            <a:alphaModFix/>
          </a:blip>
          <a:stretch>
            <a:fillRect/>
          </a:stretch>
        </p:blipFill>
        <p:spPr>
          <a:xfrm>
            <a:off x="1656153" y="814625"/>
            <a:ext cx="5831701" cy="3530950"/>
          </a:xfrm>
          <a:prstGeom prst="rect">
            <a:avLst/>
          </a:prstGeom>
          <a:noFill/>
          <a:ln w="9525" cap="flat" cmpd="sng">
            <a:solidFill>
              <a:srgbClr val="000000"/>
            </a:solidFill>
            <a:prstDash val="solid"/>
            <a:round/>
            <a:headEnd type="none" w="sm" len="sm"/>
            <a:tailEnd type="none" w="sm" len="sm"/>
          </a:ln>
        </p:spPr>
      </p:pic>
      <p:sp>
        <p:nvSpPr>
          <p:cNvPr id="410" name="Google Shape;410;p54"/>
          <p:cNvSpPr txBox="1"/>
          <p:nvPr/>
        </p:nvSpPr>
        <p:spPr>
          <a:xfrm>
            <a:off x="1231325" y="119650"/>
            <a:ext cx="6560400" cy="570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latin typeface="Verdana"/>
                <a:ea typeface="Verdana"/>
                <a:cs typeface="Verdana"/>
                <a:sym typeface="Verdana"/>
              </a:rPr>
              <a:t>Horizons were her mother’s delight,</a:t>
            </a:r>
            <a:endParaRPr sz="2400">
              <a:latin typeface="Verdana"/>
              <a:ea typeface="Verdana"/>
              <a:cs typeface="Verdana"/>
              <a:sym typeface="Verdana"/>
            </a:endParaRPr>
          </a:p>
        </p:txBody>
      </p:sp>
      <p:sp>
        <p:nvSpPr>
          <p:cNvPr id="411" name="Google Shape;411;p54"/>
          <p:cNvSpPr txBox="1"/>
          <p:nvPr/>
        </p:nvSpPr>
        <p:spPr>
          <a:xfrm>
            <a:off x="144425" y="4469950"/>
            <a:ext cx="8734200" cy="510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Miller, William.  </a:t>
            </a:r>
            <a:r>
              <a:rPr lang="en" i="1"/>
              <a:t>Zora Hurston and the Chinaberry Tree</a:t>
            </a:r>
            <a:r>
              <a:rPr lang="en"/>
              <a:t>. Illus. </a:t>
            </a:r>
            <a:r>
              <a:rPr lang="en">
                <a:solidFill>
                  <a:srgbClr val="333333"/>
                </a:solidFill>
              </a:rPr>
              <a:t>Cornelius Van Wright and Ying-Hwa Hu. </a:t>
            </a:r>
            <a:endParaRPr>
              <a:solidFill>
                <a:srgbClr val="333333"/>
              </a:solidFill>
            </a:endParaRPr>
          </a:p>
          <a:p>
            <a:pPr marL="0" lvl="0" indent="0" algn="ctr" rtl="0">
              <a:spcBef>
                <a:spcPts val="0"/>
              </a:spcBef>
              <a:spcAft>
                <a:spcPts val="0"/>
              </a:spcAft>
              <a:buNone/>
            </a:pPr>
            <a:r>
              <a:rPr lang="en">
                <a:solidFill>
                  <a:srgbClr val="333333"/>
                </a:solidFill>
              </a:rPr>
              <a:t>New York: Lee &amp; Low, 1994. </a:t>
            </a:r>
            <a:endParaRPr/>
          </a:p>
        </p:txBody>
      </p:sp>
      <p:sp>
        <p:nvSpPr>
          <p:cNvPr id="412" name="Google Shape;412;p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42</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pic>
        <p:nvPicPr>
          <p:cNvPr id="417" name="Google Shape;417;p55"/>
          <p:cNvPicPr preferRelativeResize="0"/>
          <p:nvPr/>
        </p:nvPicPr>
        <p:blipFill>
          <a:blip r:embed="rId3">
            <a:alphaModFix/>
          </a:blip>
          <a:stretch>
            <a:fillRect/>
          </a:stretch>
        </p:blipFill>
        <p:spPr>
          <a:xfrm>
            <a:off x="1705025" y="1013767"/>
            <a:ext cx="5613000" cy="3371408"/>
          </a:xfrm>
          <a:prstGeom prst="rect">
            <a:avLst/>
          </a:prstGeom>
          <a:noFill/>
          <a:ln w="9525" cap="flat" cmpd="sng">
            <a:solidFill>
              <a:srgbClr val="000000"/>
            </a:solidFill>
            <a:prstDash val="solid"/>
            <a:round/>
            <a:headEnd type="none" w="sm" len="sm"/>
            <a:tailEnd type="none" w="sm" len="sm"/>
          </a:ln>
        </p:spPr>
      </p:pic>
      <p:sp>
        <p:nvSpPr>
          <p:cNvPr id="418" name="Google Shape;418;p55"/>
          <p:cNvSpPr txBox="1"/>
          <p:nvPr/>
        </p:nvSpPr>
        <p:spPr>
          <a:xfrm>
            <a:off x="1357650" y="154400"/>
            <a:ext cx="6428700" cy="77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latin typeface="Verdana"/>
                <a:ea typeface="Verdana"/>
                <a:cs typeface="Verdana"/>
                <a:sym typeface="Verdana"/>
              </a:rPr>
              <a:t>Zora heard tales told around the fire</a:t>
            </a:r>
            <a:endParaRPr sz="2400">
              <a:latin typeface="Verdana"/>
              <a:ea typeface="Verdana"/>
              <a:cs typeface="Verdana"/>
              <a:sym typeface="Verdana"/>
            </a:endParaRPr>
          </a:p>
          <a:p>
            <a:pPr marL="0" lvl="0" indent="0" algn="ctr" rtl="0">
              <a:spcBef>
                <a:spcPts val="0"/>
              </a:spcBef>
              <a:spcAft>
                <a:spcPts val="0"/>
              </a:spcAft>
              <a:buNone/>
            </a:pPr>
            <a:r>
              <a:rPr lang="en" sz="2400">
                <a:latin typeface="Verdana"/>
                <a:ea typeface="Verdana"/>
                <a:cs typeface="Verdana"/>
                <a:sym typeface="Verdana"/>
              </a:rPr>
              <a:t>To learn that stories keep us alive. </a:t>
            </a:r>
            <a:endParaRPr sz="2400">
              <a:latin typeface="Verdana"/>
              <a:ea typeface="Verdana"/>
              <a:cs typeface="Verdana"/>
              <a:sym typeface="Verdana"/>
            </a:endParaRPr>
          </a:p>
        </p:txBody>
      </p:sp>
      <p:sp>
        <p:nvSpPr>
          <p:cNvPr id="419" name="Google Shape;419;p55"/>
          <p:cNvSpPr txBox="1"/>
          <p:nvPr/>
        </p:nvSpPr>
        <p:spPr>
          <a:xfrm>
            <a:off x="144425" y="4469950"/>
            <a:ext cx="8734200" cy="510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Miller, William.  </a:t>
            </a:r>
            <a:r>
              <a:rPr lang="en" i="1"/>
              <a:t>Zora Hurston and the Chinaberry Tree</a:t>
            </a:r>
            <a:r>
              <a:rPr lang="en"/>
              <a:t>. Illus. </a:t>
            </a:r>
            <a:r>
              <a:rPr lang="en">
                <a:solidFill>
                  <a:srgbClr val="333333"/>
                </a:solidFill>
              </a:rPr>
              <a:t>Cornelius Van Wright and Ying-Hwa Hu. </a:t>
            </a:r>
            <a:endParaRPr>
              <a:solidFill>
                <a:srgbClr val="333333"/>
              </a:solidFill>
            </a:endParaRPr>
          </a:p>
          <a:p>
            <a:pPr marL="0" lvl="0" indent="0" algn="ctr" rtl="0">
              <a:spcBef>
                <a:spcPts val="0"/>
              </a:spcBef>
              <a:spcAft>
                <a:spcPts val="0"/>
              </a:spcAft>
              <a:buNone/>
            </a:pPr>
            <a:r>
              <a:rPr lang="en">
                <a:solidFill>
                  <a:srgbClr val="333333"/>
                </a:solidFill>
              </a:rPr>
              <a:t>New York: Lee &amp; Low, 1994. </a:t>
            </a:r>
            <a:endParaRPr/>
          </a:p>
        </p:txBody>
      </p:sp>
      <p:sp>
        <p:nvSpPr>
          <p:cNvPr id="420" name="Google Shape;420;p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43</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56"/>
          <p:cNvSpPr txBox="1">
            <a:spLocks noGrp="1"/>
          </p:cNvSpPr>
          <p:nvPr>
            <p:ph type="title"/>
          </p:nvPr>
        </p:nvSpPr>
        <p:spPr>
          <a:xfrm>
            <a:off x="311700" y="152850"/>
            <a:ext cx="8520600" cy="17046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a:t>You’ve got to read like your life depends on it,</a:t>
            </a:r>
            <a:endParaRPr/>
          </a:p>
          <a:p>
            <a:pPr marL="0" lvl="0" indent="0" algn="ctr" rtl="0">
              <a:lnSpc>
                <a:spcPct val="115000"/>
              </a:lnSpc>
              <a:spcBef>
                <a:spcPts val="0"/>
              </a:spcBef>
              <a:spcAft>
                <a:spcPts val="0"/>
              </a:spcAft>
              <a:buNone/>
            </a:pPr>
            <a:r>
              <a:rPr lang="en"/>
              <a:t>You’ve got to read something all the time,</a:t>
            </a:r>
            <a:endParaRPr/>
          </a:p>
          <a:p>
            <a:pPr marL="0" lvl="0" indent="0" algn="ctr" rtl="0">
              <a:lnSpc>
                <a:spcPct val="115000"/>
              </a:lnSpc>
              <a:spcBef>
                <a:spcPts val="0"/>
              </a:spcBef>
              <a:spcAft>
                <a:spcPts val="0"/>
              </a:spcAft>
              <a:buNone/>
            </a:pPr>
            <a:r>
              <a:rPr lang="en"/>
              <a:t>You’ve got to read like your life depends on it,</a:t>
            </a:r>
            <a:endParaRPr/>
          </a:p>
          <a:p>
            <a:pPr marL="0" lvl="0" indent="0" algn="ctr" rtl="0">
              <a:lnSpc>
                <a:spcPct val="115000"/>
              </a:lnSpc>
              <a:spcBef>
                <a:spcPts val="0"/>
              </a:spcBef>
              <a:spcAft>
                <a:spcPts val="0"/>
              </a:spcAft>
              <a:buNone/>
            </a:pPr>
            <a:r>
              <a:rPr lang="en"/>
              <a:t>‘Cause books will open up and free your mind.</a:t>
            </a:r>
            <a:endParaRPr/>
          </a:p>
          <a:p>
            <a:pPr marL="0" lvl="0" indent="0" algn="ctr" rtl="0">
              <a:spcBef>
                <a:spcPts val="0"/>
              </a:spcBef>
              <a:spcAft>
                <a:spcPts val="0"/>
              </a:spcAft>
              <a:buNone/>
            </a:pPr>
            <a:endParaRPr/>
          </a:p>
        </p:txBody>
      </p:sp>
      <p:sp>
        <p:nvSpPr>
          <p:cNvPr id="426" name="Google Shape;426;p56"/>
          <p:cNvSpPr txBox="1">
            <a:spLocks noGrp="1"/>
          </p:cNvSpPr>
          <p:nvPr>
            <p:ph type="subTitle" idx="1"/>
          </p:nvPr>
        </p:nvSpPr>
        <p:spPr>
          <a:xfrm>
            <a:off x="235525" y="4365850"/>
            <a:ext cx="8520600" cy="5976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a:t>The Reading Tent, Camp Read-a-Rama, Summer 2012</a:t>
            </a:r>
            <a:endParaRPr/>
          </a:p>
          <a:p>
            <a:pPr marL="0" lvl="0" indent="0" algn="ctr" rtl="0">
              <a:lnSpc>
                <a:spcPct val="100000"/>
              </a:lnSpc>
              <a:spcBef>
                <a:spcPts val="0"/>
              </a:spcBef>
              <a:spcAft>
                <a:spcPts val="0"/>
              </a:spcAft>
              <a:buNone/>
            </a:pPr>
            <a:r>
              <a:rPr lang="en"/>
              <a:t>Columbia, </a:t>
            </a:r>
            <a:r>
              <a:rPr lang="en" b="1"/>
              <a:t>South Carolina</a:t>
            </a:r>
            <a:endParaRPr b="1"/>
          </a:p>
        </p:txBody>
      </p:sp>
      <p:pic>
        <p:nvPicPr>
          <p:cNvPr id="427" name="Google Shape;427;p56"/>
          <p:cNvPicPr preferRelativeResize="0"/>
          <p:nvPr/>
        </p:nvPicPr>
        <p:blipFill rotWithShape="1">
          <a:blip r:embed="rId3">
            <a:alphaModFix/>
          </a:blip>
          <a:srcRect/>
          <a:stretch/>
        </p:blipFill>
        <p:spPr>
          <a:xfrm>
            <a:off x="2890775" y="1956550"/>
            <a:ext cx="3362450" cy="2245725"/>
          </a:xfrm>
          <a:prstGeom prst="rect">
            <a:avLst/>
          </a:prstGeom>
          <a:noFill/>
          <a:ln w="9525" cap="flat" cmpd="sng">
            <a:solidFill>
              <a:srgbClr val="000000"/>
            </a:solidFill>
            <a:prstDash val="solid"/>
            <a:round/>
            <a:headEnd type="none" w="sm" len="sm"/>
            <a:tailEnd type="none" w="sm" len="sm"/>
          </a:ln>
        </p:spPr>
      </p:pic>
      <p:sp>
        <p:nvSpPr>
          <p:cNvPr id="428" name="Google Shape;428;p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44</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57"/>
          <p:cNvSpPr txBox="1">
            <a:spLocks noGrp="1"/>
          </p:cNvSpPr>
          <p:nvPr>
            <p:ph type="title"/>
          </p:nvPr>
        </p:nvSpPr>
        <p:spPr>
          <a:xfrm>
            <a:off x="167475" y="240550"/>
            <a:ext cx="8819700" cy="8361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a:t>Frederick Douglass was a slave, and he knew quite well</a:t>
            </a:r>
            <a:endParaRPr/>
          </a:p>
          <a:p>
            <a:pPr marL="0" lvl="0" indent="0" algn="ctr" rtl="0">
              <a:lnSpc>
                <a:spcPct val="115000"/>
              </a:lnSpc>
              <a:spcBef>
                <a:spcPts val="0"/>
              </a:spcBef>
              <a:spcAft>
                <a:spcPts val="0"/>
              </a:spcAft>
              <a:buClr>
                <a:schemeClr val="dk1"/>
              </a:buClr>
              <a:buSzPts val="1100"/>
              <a:buFont typeface="Arial"/>
              <a:buNone/>
            </a:pPr>
            <a:r>
              <a:rPr lang="en"/>
              <a:t>How to make the White people see,</a:t>
            </a:r>
            <a:endParaRPr/>
          </a:p>
          <a:p>
            <a:pPr marL="0" lvl="0" indent="0" algn="ctr" rtl="0">
              <a:spcBef>
                <a:spcPts val="0"/>
              </a:spcBef>
              <a:spcAft>
                <a:spcPts val="0"/>
              </a:spcAft>
              <a:buNone/>
            </a:pPr>
            <a:endParaRPr/>
          </a:p>
        </p:txBody>
      </p:sp>
      <p:pic>
        <p:nvPicPr>
          <p:cNvPr id="434" name="Google Shape;434;p57"/>
          <p:cNvPicPr preferRelativeResize="0"/>
          <p:nvPr/>
        </p:nvPicPr>
        <p:blipFill>
          <a:blip r:embed="rId3">
            <a:alphaModFix/>
          </a:blip>
          <a:stretch>
            <a:fillRect/>
          </a:stretch>
        </p:blipFill>
        <p:spPr>
          <a:xfrm>
            <a:off x="2270325" y="1170225"/>
            <a:ext cx="4769050" cy="3104074"/>
          </a:xfrm>
          <a:prstGeom prst="rect">
            <a:avLst/>
          </a:prstGeom>
          <a:noFill/>
          <a:ln w="9525" cap="flat" cmpd="sng">
            <a:solidFill>
              <a:schemeClr val="dk2"/>
            </a:solidFill>
            <a:prstDash val="solid"/>
            <a:round/>
            <a:headEnd type="none" w="sm" len="sm"/>
            <a:tailEnd type="none" w="sm" len="sm"/>
          </a:ln>
        </p:spPr>
      </p:pic>
      <p:sp>
        <p:nvSpPr>
          <p:cNvPr id="435" name="Google Shape;435;p57"/>
          <p:cNvSpPr txBox="1">
            <a:spLocks noGrp="1"/>
          </p:cNvSpPr>
          <p:nvPr>
            <p:ph type="subTitle" idx="1"/>
          </p:nvPr>
        </p:nvSpPr>
        <p:spPr>
          <a:xfrm>
            <a:off x="227550" y="4485475"/>
            <a:ext cx="8520600" cy="5976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200"/>
              <a:t>Ransome, Lesa-Cline. </a:t>
            </a:r>
            <a:r>
              <a:rPr lang="en" sz="1200" i="1"/>
              <a:t>Words Set Me Free: The Story of Frederick Douglass</a:t>
            </a:r>
            <a:r>
              <a:rPr lang="en" sz="1200"/>
              <a:t>.  Illus. James E. Ransome. New York: Simon &amp; Schuster, 2012.</a:t>
            </a:r>
            <a:endParaRPr sz="1200"/>
          </a:p>
        </p:txBody>
      </p:sp>
      <p:pic>
        <p:nvPicPr>
          <p:cNvPr id="436" name="Google Shape;436;p57"/>
          <p:cNvPicPr preferRelativeResize="0"/>
          <p:nvPr/>
        </p:nvPicPr>
        <p:blipFill>
          <a:blip r:embed="rId4">
            <a:alphaModFix/>
          </a:blip>
          <a:stretch>
            <a:fillRect/>
          </a:stretch>
        </p:blipFill>
        <p:spPr>
          <a:xfrm>
            <a:off x="559075" y="1170225"/>
            <a:ext cx="1358200" cy="1745475"/>
          </a:xfrm>
          <a:prstGeom prst="rect">
            <a:avLst/>
          </a:prstGeom>
          <a:noFill/>
          <a:ln>
            <a:noFill/>
          </a:ln>
        </p:spPr>
      </p:pic>
      <p:sp>
        <p:nvSpPr>
          <p:cNvPr id="437" name="Google Shape;437;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45</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58"/>
          <p:cNvSpPr txBox="1">
            <a:spLocks noGrp="1"/>
          </p:cNvSpPr>
          <p:nvPr>
            <p:ph type="title"/>
          </p:nvPr>
        </p:nvSpPr>
        <p:spPr>
          <a:xfrm>
            <a:off x="311700" y="240550"/>
            <a:ext cx="8520600" cy="819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“Once you learn to read,” even if you’re enslaved,</a:t>
            </a:r>
            <a:endParaRPr/>
          </a:p>
        </p:txBody>
      </p:sp>
      <p:pic>
        <p:nvPicPr>
          <p:cNvPr id="443" name="Google Shape;443;p58"/>
          <p:cNvPicPr preferRelativeResize="0"/>
          <p:nvPr/>
        </p:nvPicPr>
        <p:blipFill>
          <a:blip r:embed="rId3">
            <a:alphaModFix/>
          </a:blip>
          <a:stretch>
            <a:fillRect/>
          </a:stretch>
        </p:blipFill>
        <p:spPr>
          <a:xfrm>
            <a:off x="152400" y="1483908"/>
            <a:ext cx="4419599" cy="2848567"/>
          </a:xfrm>
          <a:prstGeom prst="rect">
            <a:avLst/>
          </a:prstGeom>
          <a:noFill/>
          <a:ln w="9525" cap="flat" cmpd="sng">
            <a:solidFill>
              <a:schemeClr val="dk2"/>
            </a:solidFill>
            <a:prstDash val="solid"/>
            <a:round/>
            <a:headEnd type="none" w="sm" len="sm"/>
            <a:tailEnd type="none" w="sm" len="sm"/>
          </a:ln>
        </p:spPr>
      </p:pic>
      <p:pic>
        <p:nvPicPr>
          <p:cNvPr id="444" name="Google Shape;444;p58"/>
          <p:cNvPicPr preferRelativeResize="0"/>
          <p:nvPr/>
        </p:nvPicPr>
        <p:blipFill>
          <a:blip r:embed="rId4">
            <a:alphaModFix/>
          </a:blip>
          <a:stretch>
            <a:fillRect/>
          </a:stretch>
        </p:blipFill>
        <p:spPr>
          <a:xfrm>
            <a:off x="4699174" y="994325"/>
            <a:ext cx="4267203" cy="2764931"/>
          </a:xfrm>
          <a:prstGeom prst="rect">
            <a:avLst/>
          </a:prstGeom>
          <a:noFill/>
          <a:ln w="9525" cap="flat" cmpd="sng">
            <a:solidFill>
              <a:schemeClr val="dk2"/>
            </a:solidFill>
            <a:prstDash val="solid"/>
            <a:round/>
            <a:headEnd type="none" w="sm" len="sm"/>
            <a:tailEnd type="none" w="sm" len="sm"/>
          </a:ln>
        </p:spPr>
      </p:pic>
      <p:sp>
        <p:nvSpPr>
          <p:cNvPr id="445" name="Google Shape;445;p58"/>
          <p:cNvSpPr txBox="1">
            <a:spLocks noGrp="1"/>
          </p:cNvSpPr>
          <p:nvPr>
            <p:ph type="subTitle" idx="1"/>
          </p:nvPr>
        </p:nvSpPr>
        <p:spPr>
          <a:xfrm>
            <a:off x="227550" y="4485475"/>
            <a:ext cx="8520600" cy="5976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200"/>
              <a:t>Ransome, Lesa-Cline. </a:t>
            </a:r>
            <a:r>
              <a:rPr lang="en" sz="1200" i="1"/>
              <a:t>Words Set Me Free: The Story of Frederick Douglass</a:t>
            </a:r>
            <a:r>
              <a:rPr lang="en" sz="1200"/>
              <a:t>.  Illus. James E. Ransome. </a:t>
            </a:r>
            <a:r>
              <a:rPr lang="en" sz="1200">
                <a:solidFill>
                  <a:schemeClr val="dk1"/>
                </a:solidFill>
              </a:rPr>
              <a:t>New York: </a:t>
            </a:r>
            <a:r>
              <a:rPr lang="en" sz="1200"/>
              <a:t>Simon &amp; Schuster, 2012.</a:t>
            </a:r>
            <a:endParaRPr sz="1200"/>
          </a:p>
        </p:txBody>
      </p:sp>
      <p:sp>
        <p:nvSpPr>
          <p:cNvPr id="446" name="Google Shape;446;p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46</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59"/>
          <p:cNvSpPr txBox="1">
            <a:spLocks noGrp="1"/>
          </p:cNvSpPr>
          <p:nvPr>
            <p:ph type="title"/>
          </p:nvPr>
        </p:nvSpPr>
        <p:spPr>
          <a:xfrm>
            <a:off x="311700" y="2405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t>“You will forever be free!”</a:t>
            </a:r>
            <a:endParaRPr/>
          </a:p>
        </p:txBody>
      </p:sp>
      <p:sp>
        <p:nvSpPr>
          <p:cNvPr id="452" name="Google Shape;452;p59"/>
          <p:cNvSpPr txBox="1">
            <a:spLocks noGrp="1"/>
          </p:cNvSpPr>
          <p:nvPr>
            <p:ph type="subTitle" idx="1"/>
          </p:nvPr>
        </p:nvSpPr>
        <p:spPr>
          <a:xfrm>
            <a:off x="227550" y="4485475"/>
            <a:ext cx="8520600" cy="5976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200"/>
              <a:t>Ransome, Lesa-Cline. </a:t>
            </a:r>
            <a:r>
              <a:rPr lang="en" sz="1200" i="1"/>
              <a:t>Words Set Me Free: The Story of Frederick Douglass</a:t>
            </a:r>
            <a:r>
              <a:rPr lang="en" sz="1200"/>
              <a:t>.  Illus. James E. Ransome. New York: Simon &amp; Schuster, 2012.</a:t>
            </a:r>
            <a:endParaRPr sz="1200"/>
          </a:p>
        </p:txBody>
      </p:sp>
      <p:pic>
        <p:nvPicPr>
          <p:cNvPr id="453" name="Google Shape;453;p59"/>
          <p:cNvPicPr preferRelativeResize="0"/>
          <p:nvPr/>
        </p:nvPicPr>
        <p:blipFill>
          <a:blip r:embed="rId3">
            <a:alphaModFix/>
          </a:blip>
          <a:stretch>
            <a:fillRect/>
          </a:stretch>
        </p:blipFill>
        <p:spPr>
          <a:xfrm>
            <a:off x="3166738" y="923625"/>
            <a:ext cx="2642231" cy="3367425"/>
          </a:xfrm>
          <a:prstGeom prst="rect">
            <a:avLst/>
          </a:prstGeom>
          <a:noFill/>
          <a:ln w="9525" cap="flat" cmpd="sng">
            <a:solidFill>
              <a:schemeClr val="dk2"/>
            </a:solidFill>
            <a:prstDash val="solid"/>
            <a:round/>
            <a:headEnd type="none" w="sm" len="sm"/>
            <a:tailEnd type="none" w="sm" len="sm"/>
          </a:ln>
        </p:spPr>
      </p:pic>
      <p:sp>
        <p:nvSpPr>
          <p:cNvPr id="454" name="Google Shape;454;p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47</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60"/>
          <p:cNvSpPr txBox="1">
            <a:spLocks noGrp="1"/>
          </p:cNvSpPr>
          <p:nvPr>
            <p:ph type="title"/>
          </p:nvPr>
        </p:nvSpPr>
        <p:spPr>
          <a:xfrm>
            <a:off x="311700" y="240550"/>
            <a:ext cx="8520600" cy="572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a:t>You’ve got to read like your life depends on it,</a:t>
            </a:r>
            <a:endParaRPr/>
          </a:p>
          <a:p>
            <a:pPr marL="0" lvl="0" indent="0" algn="ctr" rtl="0">
              <a:lnSpc>
                <a:spcPct val="115000"/>
              </a:lnSpc>
              <a:spcBef>
                <a:spcPts val="0"/>
              </a:spcBef>
              <a:spcAft>
                <a:spcPts val="0"/>
              </a:spcAft>
              <a:buNone/>
            </a:pPr>
            <a:r>
              <a:rPr lang="en"/>
              <a:t>You’ve got to read something all the time,</a:t>
            </a:r>
            <a:endParaRPr/>
          </a:p>
          <a:p>
            <a:pPr marL="0" lvl="0" indent="0" algn="ctr" rtl="0">
              <a:lnSpc>
                <a:spcPct val="115000"/>
              </a:lnSpc>
              <a:spcBef>
                <a:spcPts val="0"/>
              </a:spcBef>
              <a:spcAft>
                <a:spcPts val="0"/>
              </a:spcAft>
              <a:buNone/>
            </a:pPr>
            <a:r>
              <a:rPr lang="en"/>
              <a:t>You’ve got to read like your life depends on it,</a:t>
            </a:r>
            <a:endParaRPr/>
          </a:p>
          <a:p>
            <a:pPr marL="0" lvl="0" indent="0" algn="ctr" rtl="0">
              <a:lnSpc>
                <a:spcPct val="115000"/>
              </a:lnSpc>
              <a:spcBef>
                <a:spcPts val="0"/>
              </a:spcBef>
              <a:spcAft>
                <a:spcPts val="0"/>
              </a:spcAft>
              <a:buNone/>
            </a:pPr>
            <a:r>
              <a:rPr lang="en"/>
              <a:t>‘Cause books will open up and free your mind.</a:t>
            </a:r>
            <a:endParaRPr/>
          </a:p>
          <a:p>
            <a:pPr marL="0" lvl="0" indent="0" algn="ctr" rtl="0">
              <a:spcBef>
                <a:spcPts val="0"/>
              </a:spcBef>
              <a:spcAft>
                <a:spcPts val="0"/>
              </a:spcAft>
              <a:buNone/>
            </a:pPr>
            <a:endParaRPr/>
          </a:p>
        </p:txBody>
      </p:sp>
      <p:sp>
        <p:nvSpPr>
          <p:cNvPr id="460" name="Google Shape;460;p60"/>
          <p:cNvSpPr txBox="1">
            <a:spLocks noGrp="1"/>
          </p:cNvSpPr>
          <p:nvPr>
            <p:ph type="subTitle" idx="1"/>
          </p:nvPr>
        </p:nvSpPr>
        <p:spPr>
          <a:xfrm>
            <a:off x="235525" y="4365850"/>
            <a:ext cx="8520600" cy="5976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a:t>Read-a-Rama Your Home, My Home, </a:t>
            </a:r>
            <a:r>
              <a:rPr lang="en" b="1"/>
              <a:t>Chorleywood, UK </a:t>
            </a:r>
            <a:r>
              <a:rPr lang="en"/>
              <a:t>(near London)</a:t>
            </a:r>
            <a:endParaRPr/>
          </a:p>
          <a:p>
            <a:pPr marL="0" lvl="0" indent="0" algn="ctr" rtl="0">
              <a:lnSpc>
                <a:spcPct val="100000"/>
              </a:lnSpc>
              <a:spcBef>
                <a:spcPts val="0"/>
              </a:spcBef>
              <a:spcAft>
                <a:spcPts val="0"/>
              </a:spcAft>
              <a:buNone/>
            </a:pPr>
            <a:r>
              <a:rPr lang="en"/>
              <a:t>Wizards, Whangdoodles &amp; Whizzpoppers Study Abroad, Summer 2017</a:t>
            </a:r>
            <a:endParaRPr/>
          </a:p>
        </p:txBody>
      </p:sp>
      <p:pic>
        <p:nvPicPr>
          <p:cNvPr id="461" name="Google Shape;461;p60"/>
          <p:cNvPicPr preferRelativeResize="0"/>
          <p:nvPr/>
        </p:nvPicPr>
        <p:blipFill>
          <a:blip r:embed="rId3">
            <a:alphaModFix/>
          </a:blip>
          <a:stretch>
            <a:fillRect/>
          </a:stretch>
        </p:blipFill>
        <p:spPr>
          <a:xfrm>
            <a:off x="3073538" y="2003272"/>
            <a:ext cx="2996925" cy="2247679"/>
          </a:xfrm>
          <a:prstGeom prst="rect">
            <a:avLst/>
          </a:prstGeom>
          <a:noFill/>
          <a:ln w="9525" cap="flat" cmpd="sng">
            <a:solidFill>
              <a:srgbClr val="000000"/>
            </a:solidFill>
            <a:prstDash val="solid"/>
            <a:round/>
            <a:headEnd type="none" w="sm" len="sm"/>
            <a:tailEnd type="none" w="sm" len="sm"/>
          </a:ln>
        </p:spPr>
      </p:pic>
      <p:sp>
        <p:nvSpPr>
          <p:cNvPr id="462" name="Google Shape;462;p6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48</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61"/>
          <p:cNvSpPr txBox="1">
            <a:spLocks noGrp="1"/>
          </p:cNvSpPr>
          <p:nvPr>
            <p:ph type="title"/>
          </p:nvPr>
        </p:nvSpPr>
        <p:spPr>
          <a:xfrm>
            <a:off x="311700" y="240550"/>
            <a:ext cx="8520600" cy="572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a:t>Martin Luther King spoke some big, bold words,</a:t>
            </a:r>
            <a:endParaRPr/>
          </a:p>
          <a:p>
            <a:pPr marL="0" lvl="0" indent="0" algn="ctr" rtl="0">
              <a:lnSpc>
                <a:spcPct val="115000"/>
              </a:lnSpc>
              <a:spcBef>
                <a:spcPts val="0"/>
              </a:spcBef>
              <a:spcAft>
                <a:spcPts val="0"/>
              </a:spcAft>
              <a:buClr>
                <a:schemeClr val="dk1"/>
              </a:buClr>
              <a:buSzPts val="1100"/>
              <a:buFont typeface="Arial"/>
              <a:buNone/>
            </a:pPr>
            <a:r>
              <a:rPr lang="en"/>
              <a:t>They bombed his house and threw him in jail,</a:t>
            </a:r>
            <a:endParaRPr/>
          </a:p>
          <a:p>
            <a:pPr marL="0" lvl="0" indent="0" algn="ctr" rtl="0">
              <a:spcBef>
                <a:spcPts val="0"/>
              </a:spcBef>
              <a:spcAft>
                <a:spcPts val="0"/>
              </a:spcAft>
              <a:buNone/>
            </a:pPr>
            <a:endParaRPr/>
          </a:p>
        </p:txBody>
      </p:sp>
      <p:sp>
        <p:nvSpPr>
          <p:cNvPr id="468" name="Google Shape;468;p61"/>
          <p:cNvSpPr txBox="1">
            <a:spLocks noGrp="1"/>
          </p:cNvSpPr>
          <p:nvPr>
            <p:ph type="subTitle" idx="1"/>
          </p:nvPr>
        </p:nvSpPr>
        <p:spPr>
          <a:xfrm>
            <a:off x="227550" y="4485475"/>
            <a:ext cx="8520600" cy="597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solidFill>
                  <a:schemeClr val="dk1"/>
                </a:solidFill>
              </a:rPr>
              <a:t>Rappaport, Doreen. </a:t>
            </a:r>
            <a:r>
              <a:rPr lang="en" i="1">
                <a:solidFill>
                  <a:schemeClr val="dk1"/>
                </a:solidFill>
              </a:rPr>
              <a:t>Martin’s Big Words.</a:t>
            </a:r>
            <a:r>
              <a:rPr lang="en">
                <a:solidFill>
                  <a:schemeClr val="dk1"/>
                </a:solidFill>
              </a:rPr>
              <a:t> Illus. Bryan Collier. New York: Scholastic, 2001.</a:t>
            </a:r>
            <a:endParaRPr/>
          </a:p>
        </p:txBody>
      </p:sp>
      <p:pic>
        <p:nvPicPr>
          <p:cNvPr id="469" name="Google Shape;469;p61"/>
          <p:cNvPicPr preferRelativeResize="0"/>
          <p:nvPr/>
        </p:nvPicPr>
        <p:blipFill>
          <a:blip r:embed="rId3">
            <a:alphaModFix/>
          </a:blip>
          <a:stretch>
            <a:fillRect/>
          </a:stretch>
        </p:blipFill>
        <p:spPr>
          <a:xfrm>
            <a:off x="2393725" y="1283625"/>
            <a:ext cx="5217802" cy="2970674"/>
          </a:xfrm>
          <a:prstGeom prst="rect">
            <a:avLst/>
          </a:prstGeom>
          <a:noFill/>
          <a:ln w="9525" cap="flat" cmpd="sng">
            <a:solidFill>
              <a:schemeClr val="dk2"/>
            </a:solidFill>
            <a:prstDash val="solid"/>
            <a:round/>
            <a:headEnd type="none" w="sm" len="sm"/>
            <a:tailEnd type="none" w="sm" len="sm"/>
          </a:ln>
        </p:spPr>
      </p:pic>
      <p:pic>
        <p:nvPicPr>
          <p:cNvPr id="470" name="Google Shape;470;p61"/>
          <p:cNvPicPr preferRelativeResize="0"/>
          <p:nvPr/>
        </p:nvPicPr>
        <p:blipFill>
          <a:blip r:embed="rId4">
            <a:alphaModFix/>
          </a:blip>
          <a:stretch>
            <a:fillRect/>
          </a:stretch>
        </p:blipFill>
        <p:spPr>
          <a:xfrm>
            <a:off x="311700" y="1283625"/>
            <a:ext cx="1772701" cy="1944375"/>
          </a:xfrm>
          <a:prstGeom prst="rect">
            <a:avLst/>
          </a:prstGeom>
          <a:noFill/>
          <a:ln>
            <a:noFill/>
          </a:ln>
        </p:spPr>
      </p:pic>
      <p:sp>
        <p:nvSpPr>
          <p:cNvPr id="471" name="Google Shape;471;p6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49</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7"/>
          <p:cNvSpPr txBox="1">
            <a:spLocks noGrp="1"/>
          </p:cNvSpPr>
          <p:nvPr>
            <p:ph type="subTitle" idx="1"/>
          </p:nvPr>
        </p:nvSpPr>
        <p:spPr>
          <a:xfrm>
            <a:off x="311700" y="4576275"/>
            <a:ext cx="8520600" cy="4038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100" u="sng">
                <a:solidFill>
                  <a:schemeClr val="hlink"/>
                </a:solidFill>
                <a:latin typeface="Arial"/>
                <a:ea typeface="Arial"/>
                <a:cs typeface="Arial"/>
                <a:sym typeface="Arial"/>
                <a:hlinkClick r:id="rId3"/>
              </a:rPr>
              <a:t>http://www.reflectionpress.com/childrens-books-radicalact/</a:t>
            </a:r>
            <a:endParaRPr/>
          </a:p>
        </p:txBody>
      </p:sp>
      <p:pic>
        <p:nvPicPr>
          <p:cNvPr id="89" name="Google Shape;89;p17"/>
          <p:cNvPicPr preferRelativeResize="0"/>
          <p:nvPr/>
        </p:nvPicPr>
        <p:blipFill>
          <a:blip r:embed="rId4">
            <a:alphaModFix/>
          </a:blip>
          <a:stretch>
            <a:fillRect/>
          </a:stretch>
        </p:blipFill>
        <p:spPr>
          <a:xfrm>
            <a:off x="977001" y="224624"/>
            <a:ext cx="7189999" cy="4351649"/>
          </a:xfrm>
          <a:prstGeom prst="rect">
            <a:avLst/>
          </a:prstGeom>
          <a:noFill/>
          <a:ln>
            <a:noFill/>
          </a:ln>
        </p:spPr>
      </p:pic>
      <p:sp>
        <p:nvSpPr>
          <p:cNvPr id="90" name="Google Shape;90;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62"/>
          <p:cNvSpPr txBox="1">
            <a:spLocks noGrp="1"/>
          </p:cNvSpPr>
          <p:nvPr>
            <p:ph type="title"/>
          </p:nvPr>
        </p:nvSpPr>
        <p:spPr>
          <a:xfrm>
            <a:off x="311700" y="240550"/>
            <a:ext cx="8520600" cy="572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a:t>But he read and he wrote and he spoke and sang,</a:t>
            </a:r>
            <a:endParaRPr/>
          </a:p>
          <a:p>
            <a:pPr marL="0" lvl="0" indent="0" algn="ctr" rtl="0">
              <a:lnSpc>
                <a:spcPct val="115000"/>
              </a:lnSpc>
              <a:spcBef>
                <a:spcPts val="0"/>
              </a:spcBef>
              <a:spcAft>
                <a:spcPts val="0"/>
              </a:spcAft>
              <a:buClr>
                <a:schemeClr val="dk1"/>
              </a:buClr>
              <a:buSzPts val="1100"/>
              <a:buFont typeface="Arial"/>
              <a:buNone/>
            </a:pPr>
            <a:r>
              <a:rPr lang="en"/>
              <a:t>So that peace and harmony would prevail.</a:t>
            </a:r>
            <a:endParaRPr/>
          </a:p>
        </p:txBody>
      </p:sp>
      <p:sp>
        <p:nvSpPr>
          <p:cNvPr id="477" name="Google Shape;477;p62"/>
          <p:cNvSpPr txBox="1">
            <a:spLocks noGrp="1"/>
          </p:cNvSpPr>
          <p:nvPr>
            <p:ph type="subTitle" idx="1"/>
          </p:nvPr>
        </p:nvSpPr>
        <p:spPr>
          <a:xfrm>
            <a:off x="227550" y="4485475"/>
            <a:ext cx="8520600" cy="597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solidFill>
                  <a:schemeClr val="dk1"/>
                </a:solidFill>
              </a:rPr>
              <a:t>Rappaport, Doreen. </a:t>
            </a:r>
            <a:r>
              <a:rPr lang="en" i="1">
                <a:solidFill>
                  <a:schemeClr val="dk1"/>
                </a:solidFill>
              </a:rPr>
              <a:t>Martin’s Big Words.</a:t>
            </a:r>
            <a:r>
              <a:rPr lang="en">
                <a:solidFill>
                  <a:schemeClr val="dk1"/>
                </a:solidFill>
              </a:rPr>
              <a:t> Illus. Bryan Collier. New York: Scholastic, 2001.</a:t>
            </a:r>
            <a:endParaRPr/>
          </a:p>
        </p:txBody>
      </p:sp>
      <p:pic>
        <p:nvPicPr>
          <p:cNvPr id="478" name="Google Shape;478;p62"/>
          <p:cNvPicPr preferRelativeResize="0"/>
          <p:nvPr/>
        </p:nvPicPr>
        <p:blipFill>
          <a:blip r:embed="rId3">
            <a:alphaModFix/>
          </a:blip>
          <a:stretch>
            <a:fillRect/>
          </a:stretch>
        </p:blipFill>
        <p:spPr>
          <a:xfrm>
            <a:off x="1848825" y="1231225"/>
            <a:ext cx="5446349" cy="3050274"/>
          </a:xfrm>
          <a:prstGeom prst="rect">
            <a:avLst/>
          </a:prstGeom>
          <a:noFill/>
          <a:ln w="9525" cap="flat" cmpd="sng">
            <a:solidFill>
              <a:schemeClr val="dk2"/>
            </a:solidFill>
            <a:prstDash val="solid"/>
            <a:round/>
            <a:headEnd type="none" w="sm" len="sm"/>
            <a:tailEnd type="none" w="sm" len="sm"/>
          </a:ln>
        </p:spPr>
      </p:pic>
      <p:sp>
        <p:nvSpPr>
          <p:cNvPr id="479" name="Google Shape;479;p6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50</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63"/>
          <p:cNvSpPr txBox="1">
            <a:spLocks noGrp="1"/>
          </p:cNvSpPr>
          <p:nvPr>
            <p:ph type="title"/>
          </p:nvPr>
        </p:nvSpPr>
        <p:spPr>
          <a:xfrm>
            <a:off x="311700" y="240550"/>
            <a:ext cx="8520600" cy="572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a:t>You’ve got to read like your life depends on it,</a:t>
            </a:r>
            <a:endParaRPr/>
          </a:p>
          <a:p>
            <a:pPr marL="0" lvl="0" indent="0" algn="ctr" rtl="0">
              <a:lnSpc>
                <a:spcPct val="115000"/>
              </a:lnSpc>
              <a:spcBef>
                <a:spcPts val="0"/>
              </a:spcBef>
              <a:spcAft>
                <a:spcPts val="0"/>
              </a:spcAft>
              <a:buNone/>
            </a:pPr>
            <a:r>
              <a:rPr lang="en"/>
              <a:t>You’ve got to read something all the time,</a:t>
            </a:r>
            <a:endParaRPr/>
          </a:p>
          <a:p>
            <a:pPr marL="0" lvl="0" indent="0" algn="ctr" rtl="0">
              <a:lnSpc>
                <a:spcPct val="115000"/>
              </a:lnSpc>
              <a:spcBef>
                <a:spcPts val="0"/>
              </a:spcBef>
              <a:spcAft>
                <a:spcPts val="0"/>
              </a:spcAft>
              <a:buNone/>
            </a:pPr>
            <a:r>
              <a:rPr lang="en"/>
              <a:t>You’ve got to read like your life depends on it,</a:t>
            </a:r>
            <a:endParaRPr/>
          </a:p>
          <a:p>
            <a:pPr marL="0" lvl="0" indent="0" algn="ctr" rtl="0">
              <a:lnSpc>
                <a:spcPct val="115000"/>
              </a:lnSpc>
              <a:spcBef>
                <a:spcPts val="0"/>
              </a:spcBef>
              <a:spcAft>
                <a:spcPts val="0"/>
              </a:spcAft>
              <a:buNone/>
            </a:pPr>
            <a:r>
              <a:rPr lang="en"/>
              <a:t>‘Cause books will open up and free your mind.</a:t>
            </a:r>
            <a:endParaRPr/>
          </a:p>
          <a:p>
            <a:pPr marL="0" lvl="0" indent="0" algn="ctr" rtl="0">
              <a:spcBef>
                <a:spcPts val="0"/>
              </a:spcBef>
              <a:spcAft>
                <a:spcPts val="0"/>
              </a:spcAft>
              <a:buNone/>
            </a:pPr>
            <a:endParaRPr/>
          </a:p>
        </p:txBody>
      </p:sp>
      <p:sp>
        <p:nvSpPr>
          <p:cNvPr id="485" name="Google Shape;485;p63"/>
          <p:cNvSpPr txBox="1">
            <a:spLocks noGrp="1"/>
          </p:cNvSpPr>
          <p:nvPr>
            <p:ph type="subTitle" idx="1"/>
          </p:nvPr>
        </p:nvSpPr>
        <p:spPr>
          <a:xfrm>
            <a:off x="311700" y="4619150"/>
            <a:ext cx="8520600" cy="4038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t>Read-a-Rama Science Fun, </a:t>
            </a:r>
            <a:r>
              <a:rPr lang="en" b="1"/>
              <a:t>Seattle</a:t>
            </a:r>
            <a:r>
              <a:rPr lang="en"/>
              <a:t>, Spring 2017</a:t>
            </a:r>
            <a:endParaRPr/>
          </a:p>
        </p:txBody>
      </p:sp>
      <p:pic>
        <p:nvPicPr>
          <p:cNvPr id="486" name="Google Shape;486;p63"/>
          <p:cNvPicPr preferRelativeResize="0"/>
          <p:nvPr/>
        </p:nvPicPr>
        <p:blipFill>
          <a:blip r:embed="rId3">
            <a:alphaModFix/>
          </a:blip>
          <a:stretch>
            <a:fillRect/>
          </a:stretch>
        </p:blipFill>
        <p:spPr>
          <a:xfrm>
            <a:off x="2830025" y="2034376"/>
            <a:ext cx="3483948" cy="2322624"/>
          </a:xfrm>
          <a:prstGeom prst="rect">
            <a:avLst/>
          </a:prstGeom>
          <a:noFill/>
          <a:ln>
            <a:noFill/>
          </a:ln>
        </p:spPr>
      </p:pic>
      <p:sp>
        <p:nvSpPr>
          <p:cNvPr id="487" name="Google Shape;487;p6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51</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pic>
        <p:nvPicPr>
          <p:cNvPr id="492" name="Google Shape;492;p64"/>
          <p:cNvPicPr preferRelativeResize="0"/>
          <p:nvPr/>
        </p:nvPicPr>
        <p:blipFill>
          <a:blip r:embed="rId3">
            <a:alphaModFix/>
          </a:blip>
          <a:stretch>
            <a:fillRect/>
          </a:stretch>
        </p:blipFill>
        <p:spPr>
          <a:xfrm>
            <a:off x="1498000" y="219100"/>
            <a:ext cx="2976544" cy="1973800"/>
          </a:xfrm>
          <a:prstGeom prst="rect">
            <a:avLst/>
          </a:prstGeom>
          <a:noFill/>
          <a:ln>
            <a:noFill/>
          </a:ln>
        </p:spPr>
      </p:pic>
      <p:pic>
        <p:nvPicPr>
          <p:cNvPr id="493" name="Google Shape;493;p64"/>
          <p:cNvPicPr preferRelativeResize="0"/>
          <p:nvPr/>
        </p:nvPicPr>
        <p:blipFill>
          <a:blip r:embed="rId4">
            <a:alphaModFix/>
          </a:blip>
          <a:stretch>
            <a:fillRect/>
          </a:stretch>
        </p:blipFill>
        <p:spPr>
          <a:xfrm>
            <a:off x="5395376" y="2695163"/>
            <a:ext cx="2890045" cy="1926697"/>
          </a:xfrm>
          <a:prstGeom prst="rect">
            <a:avLst/>
          </a:prstGeom>
          <a:noFill/>
          <a:ln>
            <a:noFill/>
          </a:ln>
        </p:spPr>
      </p:pic>
      <p:sp>
        <p:nvSpPr>
          <p:cNvPr id="494" name="Google Shape;494;p64"/>
          <p:cNvSpPr txBox="1"/>
          <p:nvPr/>
        </p:nvSpPr>
        <p:spPr>
          <a:xfrm>
            <a:off x="1351563" y="2212075"/>
            <a:ext cx="3269400" cy="4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Camp Read-a-Rama 2010, Clemson</a:t>
            </a:r>
            <a:endParaRPr/>
          </a:p>
        </p:txBody>
      </p:sp>
      <p:sp>
        <p:nvSpPr>
          <p:cNvPr id="495" name="Google Shape;495;p64"/>
          <p:cNvSpPr txBox="1"/>
          <p:nvPr/>
        </p:nvSpPr>
        <p:spPr>
          <a:xfrm>
            <a:off x="5388025" y="4698150"/>
            <a:ext cx="3125100" cy="35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Camp Read-a-Rama 2013, Columbia</a:t>
            </a:r>
            <a:endParaRPr/>
          </a:p>
        </p:txBody>
      </p:sp>
      <p:pic>
        <p:nvPicPr>
          <p:cNvPr id="496" name="Google Shape;496;p64"/>
          <p:cNvPicPr preferRelativeResize="0"/>
          <p:nvPr/>
        </p:nvPicPr>
        <p:blipFill>
          <a:blip r:embed="rId5">
            <a:alphaModFix/>
          </a:blip>
          <a:stretch>
            <a:fillRect/>
          </a:stretch>
        </p:blipFill>
        <p:spPr>
          <a:xfrm>
            <a:off x="1595924" y="2785475"/>
            <a:ext cx="2780723" cy="1848900"/>
          </a:xfrm>
          <a:prstGeom prst="rect">
            <a:avLst/>
          </a:prstGeom>
          <a:noFill/>
          <a:ln>
            <a:noFill/>
          </a:ln>
        </p:spPr>
      </p:pic>
      <p:sp>
        <p:nvSpPr>
          <p:cNvPr id="497" name="Google Shape;497;p64"/>
          <p:cNvSpPr txBox="1"/>
          <p:nvPr/>
        </p:nvSpPr>
        <p:spPr>
          <a:xfrm>
            <a:off x="1351563" y="4673850"/>
            <a:ext cx="3269400" cy="4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Camp Read-a-Rama 2012, Clemson</a:t>
            </a:r>
            <a:endParaRPr/>
          </a:p>
        </p:txBody>
      </p:sp>
      <p:pic>
        <p:nvPicPr>
          <p:cNvPr id="498" name="Google Shape;498;p64"/>
          <p:cNvPicPr preferRelativeResize="0"/>
          <p:nvPr/>
        </p:nvPicPr>
        <p:blipFill>
          <a:blip r:embed="rId6">
            <a:alphaModFix/>
          </a:blip>
          <a:stretch>
            <a:fillRect/>
          </a:stretch>
        </p:blipFill>
        <p:spPr>
          <a:xfrm>
            <a:off x="5395375" y="276425"/>
            <a:ext cx="2890049" cy="1916473"/>
          </a:xfrm>
          <a:prstGeom prst="rect">
            <a:avLst/>
          </a:prstGeom>
          <a:noFill/>
          <a:ln>
            <a:noFill/>
          </a:ln>
        </p:spPr>
      </p:pic>
      <p:sp>
        <p:nvSpPr>
          <p:cNvPr id="499" name="Google Shape;499;p64"/>
          <p:cNvSpPr txBox="1"/>
          <p:nvPr/>
        </p:nvSpPr>
        <p:spPr>
          <a:xfrm>
            <a:off x="5277850" y="2212075"/>
            <a:ext cx="3125100" cy="4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Camp Read-a-Rama 2011, Clemson</a:t>
            </a:r>
            <a:endParaRPr/>
          </a:p>
        </p:txBody>
      </p:sp>
      <p:sp>
        <p:nvSpPr>
          <p:cNvPr id="500" name="Google Shape;500;p6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52</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pic>
        <p:nvPicPr>
          <p:cNvPr id="505" name="Google Shape;505;p65"/>
          <p:cNvPicPr preferRelativeResize="0"/>
          <p:nvPr/>
        </p:nvPicPr>
        <p:blipFill>
          <a:blip r:embed="rId3">
            <a:alphaModFix/>
          </a:blip>
          <a:stretch>
            <a:fillRect/>
          </a:stretch>
        </p:blipFill>
        <p:spPr>
          <a:xfrm>
            <a:off x="2952600" y="1069249"/>
            <a:ext cx="3238776" cy="3220624"/>
          </a:xfrm>
          <a:prstGeom prst="rect">
            <a:avLst/>
          </a:prstGeom>
          <a:noFill/>
          <a:ln w="9525" cap="flat" cmpd="sng">
            <a:solidFill>
              <a:schemeClr val="dk2"/>
            </a:solidFill>
            <a:prstDash val="solid"/>
            <a:round/>
            <a:headEnd type="none" w="sm" len="sm"/>
            <a:tailEnd type="none" w="sm" len="sm"/>
          </a:ln>
        </p:spPr>
      </p:pic>
      <p:sp>
        <p:nvSpPr>
          <p:cNvPr id="506" name="Google Shape;506;p65"/>
          <p:cNvSpPr txBox="1">
            <a:spLocks noGrp="1"/>
          </p:cNvSpPr>
          <p:nvPr>
            <p:ph type="title"/>
          </p:nvPr>
        </p:nvSpPr>
        <p:spPr>
          <a:xfrm>
            <a:off x="311700" y="2405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a:t>Peter’s Song</a:t>
            </a:r>
            <a:endParaRPr sz="3000"/>
          </a:p>
        </p:txBody>
      </p:sp>
      <p:sp>
        <p:nvSpPr>
          <p:cNvPr id="507" name="Google Shape;507;p65"/>
          <p:cNvSpPr txBox="1">
            <a:spLocks noGrp="1"/>
          </p:cNvSpPr>
          <p:nvPr>
            <p:ph type="subTitle" idx="1"/>
          </p:nvPr>
        </p:nvSpPr>
        <p:spPr>
          <a:xfrm>
            <a:off x="227550" y="4485475"/>
            <a:ext cx="8520600" cy="4476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a:solidFill>
                  <a:schemeClr val="dk1"/>
                </a:solidFill>
              </a:rPr>
              <a:t>Keats, Ezra Jack. </a:t>
            </a:r>
            <a:r>
              <a:rPr lang="en" i="1">
                <a:solidFill>
                  <a:schemeClr val="dk1"/>
                </a:solidFill>
              </a:rPr>
              <a:t>The Snowy Day</a:t>
            </a:r>
            <a:r>
              <a:rPr lang="en">
                <a:solidFill>
                  <a:schemeClr val="dk1"/>
                </a:solidFill>
              </a:rPr>
              <a:t>. New York: Viking, 1962.</a:t>
            </a:r>
            <a:endParaRPr/>
          </a:p>
        </p:txBody>
      </p:sp>
      <p:sp>
        <p:nvSpPr>
          <p:cNvPr id="508" name="Google Shape;508;p6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53</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66"/>
          <p:cNvSpPr txBox="1">
            <a:spLocks noGrp="1"/>
          </p:cNvSpPr>
          <p:nvPr>
            <p:ph type="title"/>
          </p:nvPr>
        </p:nvSpPr>
        <p:spPr>
          <a:xfrm>
            <a:off x="311700" y="2405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Books Featured in Peter’s Song</a:t>
            </a:r>
            <a:endParaRPr/>
          </a:p>
        </p:txBody>
      </p:sp>
      <p:pic>
        <p:nvPicPr>
          <p:cNvPr id="514" name="Google Shape;514;p66"/>
          <p:cNvPicPr preferRelativeResize="0"/>
          <p:nvPr/>
        </p:nvPicPr>
        <p:blipFill>
          <a:blip r:embed="rId3">
            <a:alphaModFix/>
          </a:blip>
          <a:stretch>
            <a:fillRect/>
          </a:stretch>
        </p:blipFill>
        <p:spPr>
          <a:xfrm>
            <a:off x="3623725" y="1051899"/>
            <a:ext cx="1896550" cy="1885952"/>
          </a:xfrm>
          <a:prstGeom prst="rect">
            <a:avLst/>
          </a:prstGeom>
          <a:noFill/>
          <a:ln w="9525" cap="flat" cmpd="sng">
            <a:solidFill>
              <a:schemeClr val="dk2"/>
            </a:solidFill>
            <a:prstDash val="solid"/>
            <a:round/>
            <a:headEnd type="none" w="sm" len="sm"/>
            <a:tailEnd type="none" w="sm" len="sm"/>
          </a:ln>
        </p:spPr>
      </p:pic>
      <p:pic>
        <p:nvPicPr>
          <p:cNvPr id="515" name="Google Shape;515;p66"/>
          <p:cNvPicPr preferRelativeResize="0"/>
          <p:nvPr/>
        </p:nvPicPr>
        <p:blipFill>
          <a:blip r:embed="rId4">
            <a:alphaModFix/>
          </a:blip>
          <a:stretch>
            <a:fillRect/>
          </a:stretch>
        </p:blipFill>
        <p:spPr>
          <a:xfrm>
            <a:off x="311702" y="3215461"/>
            <a:ext cx="1824797" cy="1642300"/>
          </a:xfrm>
          <a:prstGeom prst="rect">
            <a:avLst/>
          </a:prstGeom>
          <a:noFill/>
          <a:ln>
            <a:noFill/>
          </a:ln>
        </p:spPr>
      </p:pic>
      <p:pic>
        <p:nvPicPr>
          <p:cNvPr id="516" name="Google Shape;516;p66"/>
          <p:cNvPicPr preferRelativeResize="0"/>
          <p:nvPr/>
        </p:nvPicPr>
        <p:blipFill>
          <a:blip r:embed="rId5">
            <a:alphaModFix/>
          </a:blip>
          <a:stretch>
            <a:fillRect/>
          </a:stretch>
        </p:blipFill>
        <p:spPr>
          <a:xfrm>
            <a:off x="4965124" y="3176501"/>
            <a:ext cx="1870303" cy="1677073"/>
          </a:xfrm>
          <a:prstGeom prst="rect">
            <a:avLst/>
          </a:prstGeom>
          <a:noFill/>
          <a:ln>
            <a:noFill/>
          </a:ln>
        </p:spPr>
      </p:pic>
      <p:pic>
        <p:nvPicPr>
          <p:cNvPr id="517" name="Google Shape;517;p66"/>
          <p:cNvPicPr preferRelativeResize="0"/>
          <p:nvPr/>
        </p:nvPicPr>
        <p:blipFill>
          <a:blip r:embed="rId6">
            <a:alphaModFix/>
          </a:blip>
          <a:stretch>
            <a:fillRect/>
          </a:stretch>
        </p:blipFill>
        <p:spPr>
          <a:xfrm>
            <a:off x="6441925" y="973165"/>
            <a:ext cx="2095548" cy="1642298"/>
          </a:xfrm>
          <a:prstGeom prst="rect">
            <a:avLst/>
          </a:prstGeom>
          <a:noFill/>
          <a:ln>
            <a:noFill/>
          </a:ln>
        </p:spPr>
      </p:pic>
      <p:pic>
        <p:nvPicPr>
          <p:cNvPr id="518" name="Google Shape;518;p66"/>
          <p:cNvPicPr preferRelativeResize="0"/>
          <p:nvPr/>
        </p:nvPicPr>
        <p:blipFill>
          <a:blip r:embed="rId7">
            <a:alphaModFix/>
          </a:blip>
          <a:stretch>
            <a:fillRect/>
          </a:stretch>
        </p:blipFill>
        <p:spPr>
          <a:xfrm>
            <a:off x="2576000" y="3176497"/>
            <a:ext cx="1896550" cy="1720230"/>
          </a:xfrm>
          <a:prstGeom prst="rect">
            <a:avLst/>
          </a:prstGeom>
          <a:noFill/>
          <a:ln>
            <a:noFill/>
          </a:ln>
        </p:spPr>
      </p:pic>
      <p:pic>
        <p:nvPicPr>
          <p:cNvPr id="519" name="Google Shape;519;p66"/>
          <p:cNvPicPr preferRelativeResize="0"/>
          <p:nvPr/>
        </p:nvPicPr>
        <p:blipFill>
          <a:blip r:embed="rId8">
            <a:alphaModFix/>
          </a:blip>
          <a:stretch>
            <a:fillRect/>
          </a:stretch>
        </p:blipFill>
        <p:spPr>
          <a:xfrm>
            <a:off x="7328000" y="3193875"/>
            <a:ext cx="1318407" cy="1642300"/>
          </a:xfrm>
          <a:prstGeom prst="rect">
            <a:avLst/>
          </a:prstGeom>
          <a:noFill/>
          <a:ln>
            <a:noFill/>
          </a:ln>
        </p:spPr>
      </p:pic>
      <p:pic>
        <p:nvPicPr>
          <p:cNvPr id="520" name="Google Shape;520;p66"/>
          <p:cNvPicPr preferRelativeResize="0"/>
          <p:nvPr/>
        </p:nvPicPr>
        <p:blipFill>
          <a:blip r:embed="rId9">
            <a:alphaModFix/>
          </a:blip>
          <a:stretch>
            <a:fillRect/>
          </a:stretch>
        </p:blipFill>
        <p:spPr>
          <a:xfrm>
            <a:off x="590375" y="813251"/>
            <a:ext cx="2111698" cy="1871199"/>
          </a:xfrm>
          <a:prstGeom prst="rect">
            <a:avLst/>
          </a:prstGeom>
          <a:noFill/>
          <a:ln>
            <a:noFill/>
          </a:ln>
        </p:spPr>
      </p:pic>
      <p:sp>
        <p:nvSpPr>
          <p:cNvPr id="521" name="Google Shape;521;p6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54</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67"/>
          <p:cNvSpPr txBox="1">
            <a:spLocks noGrp="1"/>
          </p:cNvSpPr>
          <p:nvPr>
            <p:ph type="title"/>
          </p:nvPr>
        </p:nvSpPr>
        <p:spPr>
          <a:xfrm>
            <a:off x="311700" y="2405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My Name is Peter, and I love my dog,</a:t>
            </a:r>
            <a:endParaRPr/>
          </a:p>
        </p:txBody>
      </p:sp>
      <p:sp>
        <p:nvSpPr>
          <p:cNvPr id="527" name="Google Shape;527;p67"/>
          <p:cNvSpPr txBox="1">
            <a:spLocks noGrp="1"/>
          </p:cNvSpPr>
          <p:nvPr>
            <p:ph type="subTitle" idx="1"/>
          </p:nvPr>
        </p:nvSpPr>
        <p:spPr>
          <a:xfrm>
            <a:off x="227550" y="4485475"/>
            <a:ext cx="8520600" cy="597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solidFill>
                  <a:schemeClr val="dk1"/>
                </a:solidFill>
              </a:rPr>
              <a:t>Keats, Erza Jack. </a:t>
            </a:r>
            <a:r>
              <a:rPr lang="en" i="1">
                <a:solidFill>
                  <a:schemeClr val="dk1"/>
                </a:solidFill>
              </a:rPr>
              <a:t>Whistle for Willie.</a:t>
            </a:r>
            <a:r>
              <a:rPr lang="en">
                <a:solidFill>
                  <a:schemeClr val="dk1"/>
                </a:solidFill>
              </a:rPr>
              <a:t> New York: Viking, 1964.</a:t>
            </a:r>
            <a:endParaRPr/>
          </a:p>
        </p:txBody>
      </p:sp>
      <p:pic>
        <p:nvPicPr>
          <p:cNvPr id="528" name="Google Shape;528;p67"/>
          <p:cNvPicPr preferRelativeResize="0"/>
          <p:nvPr/>
        </p:nvPicPr>
        <p:blipFill>
          <a:blip r:embed="rId3">
            <a:alphaModFix/>
          </a:blip>
          <a:stretch>
            <a:fillRect/>
          </a:stretch>
        </p:blipFill>
        <p:spPr>
          <a:xfrm>
            <a:off x="2552738" y="887725"/>
            <a:ext cx="4038513" cy="3368056"/>
          </a:xfrm>
          <a:prstGeom prst="rect">
            <a:avLst/>
          </a:prstGeom>
          <a:noFill/>
          <a:ln w="9525" cap="flat" cmpd="sng">
            <a:solidFill>
              <a:srgbClr val="000000"/>
            </a:solidFill>
            <a:prstDash val="solid"/>
            <a:round/>
            <a:headEnd type="none" w="sm" len="sm"/>
            <a:tailEnd type="none" w="sm" len="sm"/>
          </a:ln>
        </p:spPr>
      </p:pic>
      <p:sp>
        <p:nvSpPr>
          <p:cNvPr id="529" name="Google Shape;529;p6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55</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68"/>
          <p:cNvSpPr txBox="1">
            <a:spLocks noGrp="1"/>
          </p:cNvSpPr>
          <p:nvPr>
            <p:ph type="title"/>
          </p:nvPr>
        </p:nvSpPr>
        <p:spPr>
          <a:xfrm>
            <a:off x="311700" y="2405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When I whistle for Willie, he comes right along.</a:t>
            </a:r>
            <a:endParaRPr/>
          </a:p>
        </p:txBody>
      </p:sp>
      <p:sp>
        <p:nvSpPr>
          <p:cNvPr id="535" name="Google Shape;535;p68"/>
          <p:cNvSpPr txBox="1">
            <a:spLocks noGrp="1"/>
          </p:cNvSpPr>
          <p:nvPr>
            <p:ph type="subTitle" idx="1"/>
          </p:nvPr>
        </p:nvSpPr>
        <p:spPr>
          <a:xfrm>
            <a:off x="227550" y="4485475"/>
            <a:ext cx="8520600" cy="597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solidFill>
                  <a:schemeClr val="dk1"/>
                </a:solidFill>
              </a:rPr>
              <a:t>Keats, Erza Jack. </a:t>
            </a:r>
            <a:r>
              <a:rPr lang="en" i="1">
                <a:solidFill>
                  <a:schemeClr val="dk1"/>
                </a:solidFill>
              </a:rPr>
              <a:t>Whistle for Willie.</a:t>
            </a:r>
            <a:r>
              <a:rPr lang="en">
                <a:solidFill>
                  <a:schemeClr val="dk1"/>
                </a:solidFill>
              </a:rPr>
              <a:t> New York: Viking, 1964.</a:t>
            </a:r>
            <a:endParaRPr/>
          </a:p>
        </p:txBody>
      </p:sp>
      <p:pic>
        <p:nvPicPr>
          <p:cNvPr id="536" name="Google Shape;536;p68"/>
          <p:cNvPicPr preferRelativeResize="0"/>
          <p:nvPr/>
        </p:nvPicPr>
        <p:blipFill>
          <a:blip r:embed="rId3">
            <a:alphaModFix/>
          </a:blip>
          <a:stretch>
            <a:fillRect/>
          </a:stretch>
        </p:blipFill>
        <p:spPr>
          <a:xfrm>
            <a:off x="2733175" y="888075"/>
            <a:ext cx="4004828" cy="3367341"/>
          </a:xfrm>
          <a:prstGeom prst="rect">
            <a:avLst/>
          </a:prstGeom>
          <a:noFill/>
          <a:ln w="9525" cap="flat" cmpd="sng">
            <a:solidFill>
              <a:schemeClr val="dk2"/>
            </a:solidFill>
            <a:prstDash val="solid"/>
            <a:round/>
            <a:headEnd type="none" w="sm" len="sm"/>
            <a:tailEnd type="none" w="sm" len="sm"/>
          </a:ln>
        </p:spPr>
      </p:pic>
      <p:sp>
        <p:nvSpPr>
          <p:cNvPr id="537" name="Google Shape;537;p6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56</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69"/>
          <p:cNvSpPr txBox="1">
            <a:spLocks noGrp="1"/>
          </p:cNvSpPr>
          <p:nvPr>
            <p:ph type="title"/>
          </p:nvPr>
        </p:nvSpPr>
        <p:spPr>
          <a:xfrm>
            <a:off x="311700" y="240550"/>
            <a:ext cx="86127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He’s black and he’s brown, and he’s low to the ground</a:t>
            </a:r>
            <a:endParaRPr/>
          </a:p>
        </p:txBody>
      </p:sp>
      <p:sp>
        <p:nvSpPr>
          <p:cNvPr id="543" name="Google Shape;543;p69"/>
          <p:cNvSpPr txBox="1">
            <a:spLocks noGrp="1"/>
          </p:cNvSpPr>
          <p:nvPr>
            <p:ph type="subTitle" idx="1"/>
          </p:nvPr>
        </p:nvSpPr>
        <p:spPr>
          <a:xfrm>
            <a:off x="227550" y="4485475"/>
            <a:ext cx="8520600" cy="597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solidFill>
                  <a:schemeClr val="dk1"/>
                </a:solidFill>
              </a:rPr>
              <a:t>Keats, Erza Jack. </a:t>
            </a:r>
            <a:r>
              <a:rPr lang="en" i="1">
                <a:solidFill>
                  <a:schemeClr val="dk1"/>
                </a:solidFill>
              </a:rPr>
              <a:t>Whistle for Willie.</a:t>
            </a:r>
            <a:r>
              <a:rPr lang="en">
                <a:solidFill>
                  <a:schemeClr val="dk1"/>
                </a:solidFill>
              </a:rPr>
              <a:t> New York: Viking, 1964.</a:t>
            </a:r>
            <a:endParaRPr/>
          </a:p>
        </p:txBody>
      </p:sp>
      <p:pic>
        <p:nvPicPr>
          <p:cNvPr id="544" name="Google Shape;544;p69"/>
          <p:cNvPicPr preferRelativeResize="0"/>
          <p:nvPr/>
        </p:nvPicPr>
        <p:blipFill>
          <a:blip r:embed="rId3">
            <a:alphaModFix/>
          </a:blip>
          <a:stretch>
            <a:fillRect/>
          </a:stretch>
        </p:blipFill>
        <p:spPr>
          <a:xfrm>
            <a:off x="552813" y="965550"/>
            <a:ext cx="8038369" cy="3367637"/>
          </a:xfrm>
          <a:prstGeom prst="rect">
            <a:avLst/>
          </a:prstGeom>
          <a:noFill/>
          <a:ln w="9525" cap="flat" cmpd="sng">
            <a:solidFill>
              <a:schemeClr val="dk2"/>
            </a:solidFill>
            <a:prstDash val="solid"/>
            <a:round/>
            <a:headEnd type="none" w="sm" len="sm"/>
            <a:tailEnd type="none" w="sm" len="sm"/>
          </a:ln>
        </p:spPr>
      </p:pic>
      <p:sp>
        <p:nvSpPr>
          <p:cNvPr id="545" name="Google Shape;545;p6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57</a:t>
            </a:fld>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70"/>
          <p:cNvSpPr txBox="1">
            <a:spLocks noGrp="1"/>
          </p:cNvSpPr>
          <p:nvPr>
            <p:ph type="title"/>
          </p:nvPr>
        </p:nvSpPr>
        <p:spPr>
          <a:xfrm>
            <a:off x="311700" y="2405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When he’s looking for me, I’m happy to be found</a:t>
            </a:r>
            <a:endParaRPr/>
          </a:p>
        </p:txBody>
      </p:sp>
      <p:sp>
        <p:nvSpPr>
          <p:cNvPr id="551" name="Google Shape;551;p70"/>
          <p:cNvSpPr txBox="1">
            <a:spLocks noGrp="1"/>
          </p:cNvSpPr>
          <p:nvPr>
            <p:ph type="subTitle" idx="1"/>
          </p:nvPr>
        </p:nvSpPr>
        <p:spPr>
          <a:xfrm>
            <a:off x="227550" y="4485475"/>
            <a:ext cx="8520600" cy="597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solidFill>
                  <a:schemeClr val="dk1"/>
                </a:solidFill>
              </a:rPr>
              <a:t>Keats, Erza Jack. </a:t>
            </a:r>
            <a:r>
              <a:rPr lang="en" i="1">
                <a:solidFill>
                  <a:schemeClr val="dk1"/>
                </a:solidFill>
              </a:rPr>
              <a:t>Whistle for Willie.</a:t>
            </a:r>
            <a:r>
              <a:rPr lang="en">
                <a:solidFill>
                  <a:schemeClr val="dk1"/>
                </a:solidFill>
              </a:rPr>
              <a:t> New York: Viking, 1964.</a:t>
            </a:r>
            <a:endParaRPr/>
          </a:p>
        </p:txBody>
      </p:sp>
      <p:pic>
        <p:nvPicPr>
          <p:cNvPr id="552" name="Google Shape;552;p70"/>
          <p:cNvPicPr preferRelativeResize="0"/>
          <p:nvPr/>
        </p:nvPicPr>
        <p:blipFill>
          <a:blip r:embed="rId3">
            <a:alphaModFix/>
          </a:blip>
          <a:stretch>
            <a:fillRect/>
          </a:stretch>
        </p:blipFill>
        <p:spPr>
          <a:xfrm>
            <a:off x="482113" y="965875"/>
            <a:ext cx="8179773" cy="3366967"/>
          </a:xfrm>
          <a:prstGeom prst="rect">
            <a:avLst/>
          </a:prstGeom>
          <a:noFill/>
          <a:ln w="9525" cap="flat" cmpd="sng">
            <a:solidFill>
              <a:schemeClr val="dk2"/>
            </a:solidFill>
            <a:prstDash val="solid"/>
            <a:round/>
            <a:headEnd type="none" w="sm" len="sm"/>
            <a:tailEnd type="none" w="sm" len="sm"/>
          </a:ln>
        </p:spPr>
      </p:pic>
      <p:sp>
        <p:nvSpPr>
          <p:cNvPr id="553" name="Google Shape;553;p7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58</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pic>
        <p:nvPicPr>
          <p:cNvPr id="558" name="Google Shape;558;p71"/>
          <p:cNvPicPr preferRelativeResize="0"/>
          <p:nvPr/>
        </p:nvPicPr>
        <p:blipFill rotWithShape="1">
          <a:blip r:embed="rId3">
            <a:alphaModFix/>
          </a:blip>
          <a:srcRect r="3344" b="8450"/>
          <a:stretch/>
        </p:blipFill>
        <p:spPr>
          <a:xfrm>
            <a:off x="2911937" y="1042000"/>
            <a:ext cx="3320126" cy="3059524"/>
          </a:xfrm>
          <a:prstGeom prst="rect">
            <a:avLst/>
          </a:prstGeom>
          <a:noFill/>
          <a:ln w="9525" cap="flat" cmpd="sng">
            <a:solidFill>
              <a:srgbClr val="000000"/>
            </a:solidFill>
            <a:prstDash val="solid"/>
            <a:round/>
            <a:headEnd type="none" w="sm" len="sm"/>
            <a:tailEnd type="none" w="sm" len="sm"/>
          </a:ln>
        </p:spPr>
      </p:pic>
      <p:sp>
        <p:nvSpPr>
          <p:cNvPr id="559" name="Google Shape;559;p71"/>
          <p:cNvSpPr txBox="1">
            <a:spLocks noGrp="1"/>
          </p:cNvSpPr>
          <p:nvPr>
            <p:ph type="title"/>
          </p:nvPr>
        </p:nvSpPr>
        <p:spPr>
          <a:xfrm>
            <a:off x="53200" y="240550"/>
            <a:ext cx="90072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2200"/>
              <a:t>What makes the snow disappear from my pocket overnight?</a:t>
            </a:r>
            <a:endParaRPr sz="2200"/>
          </a:p>
        </p:txBody>
      </p:sp>
      <p:sp>
        <p:nvSpPr>
          <p:cNvPr id="560" name="Google Shape;560;p71"/>
          <p:cNvSpPr txBox="1">
            <a:spLocks noGrp="1"/>
          </p:cNvSpPr>
          <p:nvPr>
            <p:ph type="subTitle" idx="1"/>
          </p:nvPr>
        </p:nvSpPr>
        <p:spPr>
          <a:xfrm>
            <a:off x="227550" y="4485475"/>
            <a:ext cx="8520600" cy="5976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a:solidFill>
                  <a:schemeClr val="dk1"/>
                </a:solidFill>
              </a:rPr>
              <a:t>Keats, Ezra Jack. </a:t>
            </a:r>
            <a:r>
              <a:rPr lang="en" i="1">
                <a:solidFill>
                  <a:schemeClr val="dk1"/>
                </a:solidFill>
              </a:rPr>
              <a:t>The Snowy Day</a:t>
            </a:r>
            <a:r>
              <a:rPr lang="en">
                <a:solidFill>
                  <a:schemeClr val="dk1"/>
                </a:solidFill>
              </a:rPr>
              <a:t>. New York: Viking, 1962.</a:t>
            </a:r>
            <a:endParaRPr/>
          </a:p>
        </p:txBody>
      </p:sp>
      <p:sp>
        <p:nvSpPr>
          <p:cNvPr id="561" name="Google Shape;561;p7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59</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8"/>
          <p:cNvSpPr txBox="1">
            <a:spLocks noGrp="1"/>
          </p:cNvSpPr>
          <p:nvPr>
            <p:ph type="title"/>
          </p:nvPr>
        </p:nvSpPr>
        <p:spPr>
          <a:xfrm>
            <a:off x="311700" y="2405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Baby Go Bye-Bye</a:t>
            </a:r>
            <a:endParaRPr/>
          </a:p>
        </p:txBody>
      </p:sp>
      <p:sp>
        <p:nvSpPr>
          <p:cNvPr id="96" name="Google Shape;96;p18"/>
          <p:cNvSpPr txBox="1">
            <a:spLocks noGrp="1"/>
          </p:cNvSpPr>
          <p:nvPr>
            <p:ph type="subTitle" idx="1"/>
          </p:nvPr>
        </p:nvSpPr>
        <p:spPr>
          <a:xfrm rot="-1695" flipH="1">
            <a:off x="179699" y="4384597"/>
            <a:ext cx="8520601" cy="3894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sz="1100">
                <a:latin typeface="Arial"/>
                <a:ea typeface="Arial"/>
                <a:cs typeface="Arial"/>
                <a:sym typeface="Arial"/>
              </a:rPr>
              <a:t>Baby Go Bye-Bye. Feeling Retro.  </a:t>
            </a:r>
            <a:r>
              <a:rPr lang="en" sz="1100" u="sng">
                <a:solidFill>
                  <a:schemeClr val="hlink"/>
                </a:solidFill>
                <a:latin typeface="Arial"/>
                <a:ea typeface="Arial"/>
                <a:cs typeface="Arial"/>
                <a:sym typeface="Arial"/>
                <a:hlinkClick r:id="rId3"/>
              </a:rPr>
              <a:t>http://www.feelingretro.com/toys/Girl-Toys/baby-go-bye-bye.php</a:t>
            </a:r>
            <a:r>
              <a:rPr lang="en" sz="1100">
                <a:latin typeface="Arial"/>
                <a:ea typeface="Arial"/>
                <a:cs typeface="Arial"/>
                <a:sym typeface="Arial"/>
              </a:rPr>
              <a:t>. Accessed 26 Oct. 2019</a:t>
            </a:r>
            <a:endParaRPr sz="1100">
              <a:latin typeface="Arial"/>
              <a:ea typeface="Arial"/>
              <a:cs typeface="Arial"/>
              <a:sym typeface="Arial"/>
            </a:endParaRPr>
          </a:p>
          <a:p>
            <a:pPr marL="0" lvl="0" indent="0" algn="ctr" rtl="0">
              <a:lnSpc>
                <a:spcPct val="100000"/>
              </a:lnSpc>
              <a:spcBef>
                <a:spcPts val="0"/>
              </a:spcBef>
              <a:spcAft>
                <a:spcPts val="0"/>
              </a:spcAft>
              <a:buClr>
                <a:schemeClr val="dk1"/>
              </a:buClr>
              <a:buSzPts val="1100"/>
              <a:buFont typeface="Arial"/>
              <a:buNone/>
            </a:pPr>
            <a:r>
              <a:rPr lang="en" sz="1100">
                <a:latin typeface="Arial"/>
                <a:ea typeface="Arial"/>
                <a:cs typeface="Arial"/>
                <a:sym typeface="Arial"/>
              </a:rPr>
              <a:t>Vintage 1969 Baby Go Bye Bye Bumpety Buggy Black Doll Car by Mattel.  Worthpoint.com. </a:t>
            </a:r>
            <a:r>
              <a:rPr lang="en" sz="1100" u="sng">
                <a:solidFill>
                  <a:schemeClr val="hlink"/>
                </a:solidFill>
                <a:latin typeface="Arial"/>
                <a:ea typeface="Arial"/>
                <a:cs typeface="Arial"/>
                <a:sym typeface="Arial"/>
                <a:hlinkClick r:id="rId4"/>
              </a:rPr>
              <a:t>https://www.worthpoint.com/worthopedia/vintage-1969-baby-bye-bye-bumpety-501811302</a:t>
            </a:r>
            <a:r>
              <a:rPr lang="en" sz="1100">
                <a:latin typeface="Arial"/>
                <a:ea typeface="Arial"/>
                <a:cs typeface="Arial"/>
                <a:sym typeface="Arial"/>
              </a:rPr>
              <a:t>. Accessed 26 Oct. 2019.</a:t>
            </a:r>
            <a:endParaRPr sz="1100">
              <a:latin typeface="Arial"/>
              <a:ea typeface="Arial"/>
              <a:cs typeface="Arial"/>
              <a:sym typeface="Arial"/>
            </a:endParaRPr>
          </a:p>
          <a:p>
            <a:pPr marL="0" lvl="0" indent="0" algn="ctr" rtl="0">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spcBef>
                <a:spcPts val="1600"/>
              </a:spcBef>
              <a:spcAft>
                <a:spcPts val="0"/>
              </a:spcAft>
              <a:buClr>
                <a:schemeClr val="dk1"/>
              </a:buClr>
              <a:buSzPts val="1100"/>
              <a:buFont typeface="Arial"/>
              <a:buNone/>
            </a:pPr>
            <a:endParaRPr sz="1100">
              <a:solidFill>
                <a:schemeClr val="dk1"/>
              </a:solidFill>
              <a:latin typeface="Arial"/>
              <a:ea typeface="Arial"/>
              <a:cs typeface="Arial"/>
              <a:sym typeface="Arial"/>
            </a:endParaRPr>
          </a:p>
          <a:p>
            <a:pPr marL="0" lvl="0" indent="0" algn="ctr" rtl="0">
              <a:spcBef>
                <a:spcPts val="0"/>
              </a:spcBef>
              <a:spcAft>
                <a:spcPts val="1600"/>
              </a:spcAft>
              <a:buNone/>
            </a:pPr>
            <a:endParaRPr sz="1100">
              <a:latin typeface="Arial"/>
              <a:ea typeface="Arial"/>
              <a:cs typeface="Arial"/>
              <a:sym typeface="Arial"/>
            </a:endParaRPr>
          </a:p>
        </p:txBody>
      </p:sp>
      <p:sp>
        <p:nvSpPr>
          <p:cNvPr id="97" name="Google Shape;97;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a:t>
            </a:fld>
            <a:endParaRPr/>
          </a:p>
        </p:txBody>
      </p:sp>
      <p:pic>
        <p:nvPicPr>
          <p:cNvPr id="98" name="Google Shape;98;p18"/>
          <p:cNvPicPr preferRelativeResize="0"/>
          <p:nvPr/>
        </p:nvPicPr>
        <p:blipFill>
          <a:blip r:embed="rId5">
            <a:alphaModFix/>
          </a:blip>
          <a:stretch>
            <a:fillRect/>
          </a:stretch>
        </p:blipFill>
        <p:spPr>
          <a:xfrm>
            <a:off x="4572009" y="965650"/>
            <a:ext cx="2448343" cy="3264457"/>
          </a:xfrm>
          <a:prstGeom prst="rect">
            <a:avLst/>
          </a:prstGeom>
          <a:noFill/>
          <a:ln>
            <a:noFill/>
          </a:ln>
        </p:spPr>
      </p:pic>
      <p:pic>
        <p:nvPicPr>
          <p:cNvPr id="99" name="Google Shape;99;p18"/>
          <p:cNvPicPr preferRelativeResize="0"/>
          <p:nvPr/>
        </p:nvPicPr>
        <p:blipFill>
          <a:blip r:embed="rId6">
            <a:alphaModFix/>
          </a:blip>
          <a:stretch>
            <a:fillRect/>
          </a:stretch>
        </p:blipFill>
        <p:spPr>
          <a:xfrm>
            <a:off x="1948300" y="1095976"/>
            <a:ext cx="1784713" cy="3134125"/>
          </a:xfrm>
          <a:prstGeom prst="rect">
            <a:avLst/>
          </a:prstGeom>
          <a:noFill/>
          <a:ln w="28575" cap="flat" cmpd="sng">
            <a:solidFill>
              <a:schemeClr val="dk2"/>
            </a:solidFill>
            <a:prstDash val="solid"/>
            <a:round/>
            <a:headEnd type="none" w="sm" len="sm"/>
            <a:tailEnd type="none" w="sm" len="sm"/>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pic>
        <p:nvPicPr>
          <p:cNvPr id="566" name="Google Shape;566;p72"/>
          <p:cNvPicPr preferRelativeResize="0"/>
          <p:nvPr/>
        </p:nvPicPr>
        <p:blipFill rotWithShape="1">
          <a:blip r:embed="rId3">
            <a:alphaModFix/>
          </a:blip>
          <a:srcRect l="18191" r="8365" b="21476"/>
          <a:stretch/>
        </p:blipFill>
        <p:spPr>
          <a:xfrm>
            <a:off x="2940150" y="902475"/>
            <a:ext cx="3263702" cy="3338548"/>
          </a:xfrm>
          <a:prstGeom prst="rect">
            <a:avLst/>
          </a:prstGeom>
          <a:noFill/>
          <a:ln w="9525" cap="flat" cmpd="sng">
            <a:solidFill>
              <a:srgbClr val="000000"/>
            </a:solidFill>
            <a:prstDash val="solid"/>
            <a:round/>
            <a:headEnd type="none" w="sm" len="sm"/>
            <a:tailEnd type="none" w="sm" len="sm"/>
          </a:ln>
        </p:spPr>
      </p:pic>
      <p:sp>
        <p:nvSpPr>
          <p:cNvPr id="567" name="Google Shape;567;p72"/>
          <p:cNvSpPr txBox="1">
            <a:spLocks noGrp="1"/>
          </p:cNvSpPr>
          <p:nvPr>
            <p:ph type="title"/>
          </p:nvPr>
        </p:nvSpPr>
        <p:spPr>
          <a:xfrm>
            <a:off x="342125" y="2449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t>When can I go out to play? </a:t>
            </a:r>
            <a:endParaRPr/>
          </a:p>
        </p:txBody>
      </p:sp>
      <p:sp>
        <p:nvSpPr>
          <p:cNvPr id="568" name="Google Shape;568;p72"/>
          <p:cNvSpPr txBox="1">
            <a:spLocks noGrp="1"/>
          </p:cNvSpPr>
          <p:nvPr>
            <p:ph type="subTitle" idx="1"/>
          </p:nvPr>
        </p:nvSpPr>
        <p:spPr>
          <a:xfrm>
            <a:off x="311700" y="4462650"/>
            <a:ext cx="8520600" cy="5976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a:solidFill>
                  <a:schemeClr val="dk1"/>
                </a:solidFill>
              </a:rPr>
              <a:t>Keats, Ezra Jack. </a:t>
            </a:r>
            <a:r>
              <a:rPr lang="en" i="1">
                <a:solidFill>
                  <a:schemeClr val="dk1"/>
                </a:solidFill>
              </a:rPr>
              <a:t>The Snowy Day</a:t>
            </a:r>
            <a:r>
              <a:rPr lang="en">
                <a:solidFill>
                  <a:schemeClr val="dk1"/>
                </a:solidFill>
              </a:rPr>
              <a:t>. New York: Viking, 1962.</a:t>
            </a:r>
            <a:endParaRPr/>
          </a:p>
        </p:txBody>
      </p:sp>
      <p:sp>
        <p:nvSpPr>
          <p:cNvPr id="569" name="Google Shape;569;p7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60</a:t>
            </a:fld>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pic>
        <p:nvPicPr>
          <p:cNvPr id="574" name="Google Shape;574;p73"/>
          <p:cNvPicPr preferRelativeResize="0"/>
          <p:nvPr/>
        </p:nvPicPr>
        <p:blipFill>
          <a:blip r:embed="rId3">
            <a:alphaModFix/>
          </a:blip>
          <a:stretch>
            <a:fillRect/>
          </a:stretch>
        </p:blipFill>
        <p:spPr>
          <a:xfrm>
            <a:off x="1152525" y="1392199"/>
            <a:ext cx="6746431" cy="3252902"/>
          </a:xfrm>
          <a:prstGeom prst="rect">
            <a:avLst/>
          </a:prstGeom>
          <a:noFill/>
          <a:ln>
            <a:noFill/>
          </a:ln>
        </p:spPr>
      </p:pic>
      <p:sp>
        <p:nvSpPr>
          <p:cNvPr id="575" name="Google Shape;575;p73"/>
          <p:cNvSpPr txBox="1">
            <a:spLocks noGrp="1"/>
          </p:cNvSpPr>
          <p:nvPr>
            <p:ph type="title"/>
          </p:nvPr>
        </p:nvSpPr>
        <p:spPr>
          <a:xfrm>
            <a:off x="265438" y="1341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t>‘Cause when I turn my toes like this, </a:t>
            </a:r>
            <a:endParaRPr/>
          </a:p>
          <a:p>
            <a:pPr marL="0" lvl="0" indent="0" algn="ctr" rtl="0">
              <a:spcBef>
                <a:spcPts val="0"/>
              </a:spcBef>
              <a:spcAft>
                <a:spcPts val="0"/>
              </a:spcAft>
              <a:buClr>
                <a:schemeClr val="dk1"/>
              </a:buClr>
              <a:buSzPts val="1100"/>
              <a:buFont typeface="Arial"/>
              <a:buNone/>
            </a:pPr>
            <a:r>
              <a:rPr lang="en"/>
              <a:t>and I turn my toes like that, </a:t>
            </a:r>
            <a:endParaRPr/>
          </a:p>
          <a:p>
            <a:pPr marL="0" lvl="0" indent="0" algn="ctr" rtl="0">
              <a:spcBef>
                <a:spcPts val="0"/>
              </a:spcBef>
              <a:spcAft>
                <a:spcPts val="0"/>
              </a:spcAft>
              <a:buClr>
                <a:schemeClr val="dk1"/>
              </a:buClr>
              <a:buSzPts val="1100"/>
              <a:buFont typeface="Arial"/>
              <a:buNone/>
            </a:pPr>
            <a:r>
              <a:rPr lang="en"/>
              <a:t>Surely they will lead me somewhere.</a:t>
            </a:r>
            <a:endParaRPr/>
          </a:p>
        </p:txBody>
      </p:sp>
      <p:sp>
        <p:nvSpPr>
          <p:cNvPr id="576" name="Google Shape;576;p73"/>
          <p:cNvSpPr txBox="1">
            <a:spLocks noGrp="1"/>
          </p:cNvSpPr>
          <p:nvPr>
            <p:ph type="subTitle" idx="1"/>
          </p:nvPr>
        </p:nvSpPr>
        <p:spPr>
          <a:xfrm>
            <a:off x="219950" y="4645100"/>
            <a:ext cx="8520600" cy="4053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a:solidFill>
                  <a:schemeClr val="dk1"/>
                </a:solidFill>
              </a:rPr>
              <a:t>Keats, Ezra Jack. </a:t>
            </a:r>
            <a:r>
              <a:rPr lang="en" i="1">
                <a:solidFill>
                  <a:schemeClr val="dk1"/>
                </a:solidFill>
              </a:rPr>
              <a:t>The Snowy Day</a:t>
            </a:r>
            <a:r>
              <a:rPr lang="en">
                <a:solidFill>
                  <a:schemeClr val="dk1"/>
                </a:solidFill>
              </a:rPr>
              <a:t>. New York: Viking, 1962.</a:t>
            </a:r>
            <a:endParaRPr/>
          </a:p>
        </p:txBody>
      </p:sp>
      <p:sp>
        <p:nvSpPr>
          <p:cNvPr id="577" name="Google Shape;577;p7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61</a:t>
            </a:fld>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pic>
        <p:nvPicPr>
          <p:cNvPr id="582" name="Google Shape;582;p74"/>
          <p:cNvPicPr preferRelativeResize="0"/>
          <p:nvPr/>
        </p:nvPicPr>
        <p:blipFill>
          <a:blip r:embed="rId3">
            <a:alphaModFix/>
          </a:blip>
          <a:stretch>
            <a:fillRect/>
          </a:stretch>
        </p:blipFill>
        <p:spPr>
          <a:xfrm>
            <a:off x="2701698" y="925425"/>
            <a:ext cx="3740600" cy="3354151"/>
          </a:xfrm>
          <a:prstGeom prst="rect">
            <a:avLst/>
          </a:prstGeom>
          <a:noFill/>
          <a:ln>
            <a:noFill/>
          </a:ln>
        </p:spPr>
      </p:pic>
      <p:sp>
        <p:nvSpPr>
          <p:cNvPr id="583" name="Google Shape;583;p74"/>
          <p:cNvSpPr txBox="1">
            <a:spLocks noGrp="1"/>
          </p:cNvSpPr>
          <p:nvPr>
            <p:ph type="title"/>
          </p:nvPr>
        </p:nvSpPr>
        <p:spPr>
          <a:xfrm>
            <a:off x="311700" y="2405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I have a sister, and she has a chair</a:t>
            </a:r>
            <a:endParaRPr/>
          </a:p>
        </p:txBody>
      </p:sp>
      <p:sp>
        <p:nvSpPr>
          <p:cNvPr id="584" name="Google Shape;584;p74"/>
          <p:cNvSpPr txBox="1">
            <a:spLocks noGrp="1"/>
          </p:cNvSpPr>
          <p:nvPr>
            <p:ph type="subTitle" idx="1"/>
          </p:nvPr>
        </p:nvSpPr>
        <p:spPr>
          <a:xfrm>
            <a:off x="227550" y="4485475"/>
            <a:ext cx="8520600" cy="5976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a:solidFill>
                  <a:schemeClr val="dk1"/>
                </a:solidFill>
              </a:rPr>
              <a:t>Keats, Ezra Jack. </a:t>
            </a:r>
            <a:r>
              <a:rPr lang="en" i="1">
                <a:solidFill>
                  <a:schemeClr val="dk1"/>
                </a:solidFill>
              </a:rPr>
              <a:t>Peter’s Chair</a:t>
            </a:r>
            <a:r>
              <a:rPr lang="en">
                <a:solidFill>
                  <a:schemeClr val="dk1"/>
                </a:solidFill>
              </a:rPr>
              <a:t>. New York: Viking, 1998. </a:t>
            </a:r>
            <a:endParaRPr/>
          </a:p>
        </p:txBody>
      </p:sp>
      <p:sp>
        <p:nvSpPr>
          <p:cNvPr id="585" name="Google Shape;585;p7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62</a:t>
            </a:fld>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pic>
        <p:nvPicPr>
          <p:cNvPr id="590" name="Google Shape;590;p75"/>
          <p:cNvPicPr preferRelativeResize="0"/>
          <p:nvPr/>
        </p:nvPicPr>
        <p:blipFill>
          <a:blip r:embed="rId3">
            <a:alphaModFix/>
          </a:blip>
          <a:stretch>
            <a:fillRect/>
          </a:stretch>
        </p:blipFill>
        <p:spPr>
          <a:xfrm>
            <a:off x="2890700" y="943350"/>
            <a:ext cx="3590399" cy="3256801"/>
          </a:xfrm>
          <a:prstGeom prst="rect">
            <a:avLst/>
          </a:prstGeom>
          <a:noFill/>
          <a:ln w="9525" cap="flat" cmpd="sng">
            <a:solidFill>
              <a:schemeClr val="dk2"/>
            </a:solidFill>
            <a:prstDash val="solid"/>
            <a:round/>
            <a:headEnd type="none" w="sm" len="sm"/>
            <a:tailEnd type="none" w="sm" len="sm"/>
          </a:ln>
        </p:spPr>
      </p:pic>
      <p:sp>
        <p:nvSpPr>
          <p:cNvPr id="591" name="Google Shape;591;p75"/>
          <p:cNvSpPr txBox="1">
            <a:spLocks noGrp="1"/>
          </p:cNvSpPr>
          <p:nvPr>
            <p:ph type="title"/>
          </p:nvPr>
        </p:nvSpPr>
        <p:spPr>
          <a:xfrm>
            <a:off x="311700" y="2405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t>That used to be mine, but now she will sit there.</a:t>
            </a:r>
            <a:endParaRPr/>
          </a:p>
        </p:txBody>
      </p:sp>
      <p:sp>
        <p:nvSpPr>
          <p:cNvPr id="592" name="Google Shape;592;p75"/>
          <p:cNvSpPr txBox="1">
            <a:spLocks noGrp="1"/>
          </p:cNvSpPr>
          <p:nvPr>
            <p:ph type="subTitle" idx="1"/>
          </p:nvPr>
        </p:nvSpPr>
        <p:spPr>
          <a:xfrm>
            <a:off x="227550" y="4485475"/>
            <a:ext cx="8520600" cy="5976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a:solidFill>
                  <a:schemeClr val="dk1"/>
                </a:solidFill>
              </a:rPr>
              <a:t>Keats, Ezra Jack. </a:t>
            </a:r>
            <a:r>
              <a:rPr lang="en" i="1">
                <a:solidFill>
                  <a:schemeClr val="dk1"/>
                </a:solidFill>
              </a:rPr>
              <a:t>Peter’s Chair</a:t>
            </a:r>
            <a:r>
              <a:rPr lang="en">
                <a:solidFill>
                  <a:schemeClr val="dk1"/>
                </a:solidFill>
              </a:rPr>
              <a:t>. New York: Viking, 1998.</a:t>
            </a:r>
            <a:endParaRPr/>
          </a:p>
        </p:txBody>
      </p:sp>
      <p:sp>
        <p:nvSpPr>
          <p:cNvPr id="593" name="Google Shape;593;p7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63</a:t>
            </a:fld>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pic>
        <p:nvPicPr>
          <p:cNvPr id="598" name="Google Shape;598;p76"/>
          <p:cNvPicPr preferRelativeResize="0"/>
          <p:nvPr/>
        </p:nvPicPr>
        <p:blipFill>
          <a:blip r:embed="rId3">
            <a:alphaModFix/>
          </a:blip>
          <a:stretch>
            <a:fillRect/>
          </a:stretch>
        </p:blipFill>
        <p:spPr>
          <a:xfrm>
            <a:off x="860600" y="1074974"/>
            <a:ext cx="7170994" cy="3275600"/>
          </a:xfrm>
          <a:prstGeom prst="rect">
            <a:avLst/>
          </a:prstGeom>
          <a:noFill/>
          <a:ln w="9525" cap="flat" cmpd="sng">
            <a:solidFill>
              <a:srgbClr val="000000"/>
            </a:solidFill>
            <a:prstDash val="solid"/>
            <a:round/>
            <a:headEnd type="none" w="sm" len="sm"/>
            <a:tailEnd type="none" w="sm" len="sm"/>
          </a:ln>
        </p:spPr>
      </p:pic>
      <p:sp>
        <p:nvSpPr>
          <p:cNvPr id="599" name="Google Shape;599;p76"/>
          <p:cNvSpPr txBox="1">
            <a:spLocks noGrp="1"/>
          </p:cNvSpPr>
          <p:nvPr>
            <p:ph type="title"/>
          </p:nvPr>
        </p:nvSpPr>
        <p:spPr>
          <a:xfrm>
            <a:off x="311700" y="2405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t>My cradle’s now pink; it’s a plain as this day . . . </a:t>
            </a:r>
            <a:endParaRPr/>
          </a:p>
          <a:p>
            <a:pPr marL="0" lvl="0" indent="0" algn="ctr" rtl="0">
              <a:spcBef>
                <a:spcPts val="0"/>
              </a:spcBef>
              <a:spcAft>
                <a:spcPts val="0"/>
              </a:spcAft>
              <a:buNone/>
            </a:pPr>
            <a:endParaRPr/>
          </a:p>
        </p:txBody>
      </p:sp>
      <p:sp>
        <p:nvSpPr>
          <p:cNvPr id="600" name="Google Shape;600;p76"/>
          <p:cNvSpPr txBox="1">
            <a:spLocks noGrp="1"/>
          </p:cNvSpPr>
          <p:nvPr>
            <p:ph type="subTitle" idx="1"/>
          </p:nvPr>
        </p:nvSpPr>
        <p:spPr>
          <a:xfrm>
            <a:off x="227550" y="4485475"/>
            <a:ext cx="8520600" cy="5976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a:solidFill>
                  <a:schemeClr val="dk1"/>
                </a:solidFill>
                <a:latin typeface="Arial"/>
                <a:ea typeface="Arial"/>
                <a:cs typeface="Arial"/>
                <a:sym typeface="Arial"/>
              </a:rPr>
              <a:t>Keats, Ezra Jack. </a:t>
            </a:r>
            <a:r>
              <a:rPr lang="en" i="1">
                <a:solidFill>
                  <a:schemeClr val="dk1"/>
                </a:solidFill>
                <a:latin typeface="Arial"/>
                <a:ea typeface="Arial"/>
                <a:cs typeface="Arial"/>
                <a:sym typeface="Arial"/>
              </a:rPr>
              <a:t>Peter’s Chair</a:t>
            </a:r>
            <a:r>
              <a:rPr lang="en">
                <a:solidFill>
                  <a:schemeClr val="dk1"/>
                </a:solidFill>
                <a:latin typeface="Arial"/>
                <a:ea typeface="Arial"/>
                <a:cs typeface="Arial"/>
                <a:sym typeface="Arial"/>
              </a:rPr>
              <a:t>. New York: Viking, 1998.</a:t>
            </a:r>
            <a:endParaRPr/>
          </a:p>
        </p:txBody>
      </p:sp>
      <p:sp>
        <p:nvSpPr>
          <p:cNvPr id="601" name="Google Shape;601;p7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64</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pic>
        <p:nvPicPr>
          <p:cNvPr id="606" name="Google Shape;606;p77"/>
          <p:cNvPicPr preferRelativeResize="0"/>
          <p:nvPr/>
        </p:nvPicPr>
        <p:blipFill>
          <a:blip r:embed="rId3">
            <a:alphaModFix/>
          </a:blip>
          <a:stretch>
            <a:fillRect/>
          </a:stretch>
        </p:blipFill>
        <p:spPr>
          <a:xfrm>
            <a:off x="535425" y="924424"/>
            <a:ext cx="8073130" cy="3449877"/>
          </a:xfrm>
          <a:prstGeom prst="rect">
            <a:avLst/>
          </a:prstGeom>
          <a:noFill/>
          <a:ln w="9525" cap="flat" cmpd="sng">
            <a:solidFill>
              <a:schemeClr val="dk2"/>
            </a:solidFill>
            <a:prstDash val="solid"/>
            <a:round/>
            <a:headEnd type="none" w="sm" len="sm"/>
            <a:tailEnd type="none" w="sm" len="sm"/>
          </a:ln>
        </p:spPr>
      </p:pic>
      <p:sp>
        <p:nvSpPr>
          <p:cNvPr id="607" name="Google Shape;607;p77"/>
          <p:cNvSpPr txBox="1">
            <a:spLocks noGrp="1"/>
          </p:cNvSpPr>
          <p:nvPr>
            <p:ph type="title"/>
          </p:nvPr>
        </p:nvSpPr>
        <p:spPr>
          <a:xfrm>
            <a:off x="311700" y="2405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t>It’s time to call Willie so we can run away!</a:t>
            </a:r>
            <a:endParaRPr/>
          </a:p>
        </p:txBody>
      </p:sp>
      <p:sp>
        <p:nvSpPr>
          <p:cNvPr id="608" name="Google Shape;608;p77"/>
          <p:cNvSpPr txBox="1">
            <a:spLocks noGrp="1"/>
          </p:cNvSpPr>
          <p:nvPr>
            <p:ph type="subTitle" idx="1"/>
          </p:nvPr>
        </p:nvSpPr>
        <p:spPr>
          <a:xfrm>
            <a:off x="227550" y="4485475"/>
            <a:ext cx="8520600" cy="3522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a:solidFill>
                  <a:schemeClr val="dk1"/>
                </a:solidFill>
                <a:latin typeface="Arial"/>
                <a:ea typeface="Arial"/>
                <a:cs typeface="Arial"/>
                <a:sym typeface="Arial"/>
              </a:rPr>
              <a:t>Keats, Ezra Jack. </a:t>
            </a:r>
            <a:r>
              <a:rPr lang="en" i="1">
                <a:solidFill>
                  <a:schemeClr val="dk1"/>
                </a:solidFill>
                <a:latin typeface="Arial"/>
                <a:ea typeface="Arial"/>
                <a:cs typeface="Arial"/>
                <a:sym typeface="Arial"/>
              </a:rPr>
              <a:t>Peter’s Chair</a:t>
            </a:r>
            <a:r>
              <a:rPr lang="en">
                <a:solidFill>
                  <a:schemeClr val="dk1"/>
                </a:solidFill>
                <a:latin typeface="Arial"/>
                <a:ea typeface="Arial"/>
                <a:cs typeface="Arial"/>
                <a:sym typeface="Arial"/>
              </a:rPr>
              <a:t>. New York: Viking, 1998. </a:t>
            </a:r>
            <a:endParaRPr/>
          </a:p>
        </p:txBody>
      </p:sp>
      <p:sp>
        <p:nvSpPr>
          <p:cNvPr id="609" name="Google Shape;609;p7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65</a:t>
            </a:fld>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78"/>
          <p:cNvSpPr txBox="1">
            <a:spLocks noGrp="1"/>
          </p:cNvSpPr>
          <p:nvPr>
            <p:ph type="title"/>
          </p:nvPr>
        </p:nvSpPr>
        <p:spPr>
          <a:xfrm>
            <a:off x="311700" y="144875"/>
            <a:ext cx="8520600" cy="2368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What makes the snow disappear from my pocket overnight?</a:t>
            </a:r>
            <a:endParaRPr/>
          </a:p>
          <a:p>
            <a:pPr marL="0" lvl="0" indent="0" algn="ctr" rtl="0">
              <a:spcBef>
                <a:spcPts val="0"/>
              </a:spcBef>
              <a:spcAft>
                <a:spcPts val="0"/>
              </a:spcAft>
              <a:buNone/>
            </a:pPr>
            <a:r>
              <a:rPr lang="en"/>
              <a:t>When can I go out to play?</a:t>
            </a:r>
            <a:endParaRPr/>
          </a:p>
          <a:p>
            <a:pPr marL="0" lvl="0" indent="0" algn="ctr" rtl="0">
              <a:spcBef>
                <a:spcPts val="0"/>
              </a:spcBef>
              <a:spcAft>
                <a:spcPts val="0"/>
              </a:spcAft>
              <a:buNone/>
            </a:pPr>
            <a:r>
              <a:rPr lang="en"/>
              <a:t>‘Cause when I turn my toes like this, </a:t>
            </a:r>
            <a:endParaRPr/>
          </a:p>
          <a:p>
            <a:pPr marL="0" lvl="0" indent="0" algn="ctr" rtl="0">
              <a:spcBef>
                <a:spcPts val="0"/>
              </a:spcBef>
              <a:spcAft>
                <a:spcPts val="0"/>
              </a:spcAft>
              <a:buNone/>
            </a:pPr>
            <a:r>
              <a:rPr lang="en"/>
              <a:t>and I turn my toes like that, </a:t>
            </a:r>
            <a:endParaRPr/>
          </a:p>
          <a:p>
            <a:pPr marL="0" lvl="0" indent="0" algn="ctr" rtl="0">
              <a:spcBef>
                <a:spcPts val="0"/>
              </a:spcBef>
              <a:spcAft>
                <a:spcPts val="0"/>
              </a:spcAft>
              <a:buClr>
                <a:schemeClr val="dk1"/>
              </a:buClr>
              <a:buSzPts val="1100"/>
              <a:buFont typeface="Arial"/>
              <a:buNone/>
            </a:pPr>
            <a:r>
              <a:rPr lang="en"/>
              <a:t>Surely they will lead me somewhere. </a:t>
            </a:r>
            <a:endParaRPr/>
          </a:p>
        </p:txBody>
      </p:sp>
      <p:sp>
        <p:nvSpPr>
          <p:cNvPr id="615" name="Google Shape;615;p78"/>
          <p:cNvSpPr txBox="1">
            <a:spLocks noGrp="1"/>
          </p:cNvSpPr>
          <p:nvPr>
            <p:ph type="subTitle" idx="1"/>
          </p:nvPr>
        </p:nvSpPr>
        <p:spPr>
          <a:xfrm>
            <a:off x="227550" y="4485475"/>
            <a:ext cx="8520600" cy="5976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a:solidFill>
                  <a:schemeClr val="dk1"/>
                </a:solidFill>
              </a:rPr>
              <a:t>Keats, Ezra Jack. </a:t>
            </a:r>
            <a:r>
              <a:rPr lang="en" i="1">
                <a:solidFill>
                  <a:schemeClr val="dk1"/>
                </a:solidFill>
              </a:rPr>
              <a:t>The Snowy Day</a:t>
            </a:r>
            <a:r>
              <a:rPr lang="en">
                <a:solidFill>
                  <a:schemeClr val="dk1"/>
                </a:solidFill>
              </a:rPr>
              <a:t>. New York: Viking, 1962.</a:t>
            </a:r>
            <a:endParaRPr>
              <a:solidFill>
                <a:schemeClr val="dk1"/>
              </a:solidFill>
            </a:endParaRPr>
          </a:p>
          <a:p>
            <a:pPr marL="0" lvl="0" indent="0" algn="ctr" rtl="0">
              <a:spcBef>
                <a:spcPts val="0"/>
              </a:spcBef>
              <a:spcAft>
                <a:spcPts val="1600"/>
              </a:spcAft>
              <a:buNone/>
            </a:pPr>
            <a:endParaRPr/>
          </a:p>
        </p:txBody>
      </p:sp>
      <p:pic>
        <p:nvPicPr>
          <p:cNvPr id="616" name="Google Shape;616;p78"/>
          <p:cNvPicPr preferRelativeResize="0"/>
          <p:nvPr/>
        </p:nvPicPr>
        <p:blipFill rotWithShape="1">
          <a:blip r:embed="rId3">
            <a:alphaModFix/>
          </a:blip>
          <a:srcRect b="20748"/>
          <a:stretch/>
        </p:blipFill>
        <p:spPr>
          <a:xfrm>
            <a:off x="3377850" y="2513375"/>
            <a:ext cx="2388304" cy="1838097"/>
          </a:xfrm>
          <a:prstGeom prst="rect">
            <a:avLst/>
          </a:prstGeom>
          <a:noFill/>
          <a:ln w="9525" cap="flat" cmpd="sng">
            <a:solidFill>
              <a:schemeClr val="dk2"/>
            </a:solidFill>
            <a:prstDash val="solid"/>
            <a:round/>
            <a:headEnd type="none" w="sm" len="sm"/>
            <a:tailEnd type="none" w="sm" len="sm"/>
          </a:ln>
        </p:spPr>
      </p:pic>
      <p:sp>
        <p:nvSpPr>
          <p:cNvPr id="617" name="Google Shape;617;p7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66</a:t>
            </a:fld>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79"/>
          <p:cNvSpPr txBox="1">
            <a:spLocks noGrp="1"/>
          </p:cNvSpPr>
          <p:nvPr>
            <p:ph type="title"/>
          </p:nvPr>
        </p:nvSpPr>
        <p:spPr>
          <a:xfrm>
            <a:off x="311700" y="2405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Louie, Roberto, the Man in the Moon</a:t>
            </a:r>
            <a:endParaRPr/>
          </a:p>
        </p:txBody>
      </p:sp>
      <p:sp>
        <p:nvSpPr>
          <p:cNvPr id="623" name="Google Shape;623;p79"/>
          <p:cNvSpPr txBox="1">
            <a:spLocks noGrp="1"/>
          </p:cNvSpPr>
          <p:nvPr>
            <p:ph type="subTitle" idx="1"/>
          </p:nvPr>
        </p:nvSpPr>
        <p:spPr>
          <a:xfrm>
            <a:off x="227550" y="4485475"/>
            <a:ext cx="8520600" cy="597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solidFill>
                  <a:schemeClr val="dk1"/>
                </a:solidFill>
              </a:rPr>
              <a:t>Keats, Erza Jack. </a:t>
            </a:r>
            <a:r>
              <a:rPr lang="en" i="1">
                <a:solidFill>
                  <a:schemeClr val="dk1"/>
                </a:solidFill>
              </a:rPr>
              <a:t>Regards to the Man in the Moon</a:t>
            </a:r>
            <a:r>
              <a:rPr lang="en">
                <a:solidFill>
                  <a:schemeClr val="dk1"/>
                </a:solidFill>
              </a:rPr>
              <a:t>. Aladdin Books, 1987.</a:t>
            </a:r>
            <a:endParaRPr/>
          </a:p>
        </p:txBody>
      </p:sp>
      <p:pic>
        <p:nvPicPr>
          <p:cNvPr id="624" name="Google Shape;624;p79"/>
          <p:cNvPicPr preferRelativeResize="0"/>
          <p:nvPr/>
        </p:nvPicPr>
        <p:blipFill>
          <a:blip r:embed="rId3">
            <a:alphaModFix/>
          </a:blip>
          <a:stretch>
            <a:fillRect/>
          </a:stretch>
        </p:blipFill>
        <p:spPr>
          <a:xfrm>
            <a:off x="2050300" y="845150"/>
            <a:ext cx="5141156" cy="3366353"/>
          </a:xfrm>
          <a:prstGeom prst="rect">
            <a:avLst/>
          </a:prstGeom>
          <a:noFill/>
          <a:ln>
            <a:noFill/>
          </a:ln>
        </p:spPr>
      </p:pic>
      <p:sp>
        <p:nvSpPr>
          <p:cNvPr id="625" name="Google Shape;625;p7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67</a:t>
            </a:fld>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80"/>
          <p:cNvSpPr txBox="1">
            <a:spLocks noGrp="1"/>
          </p:cNvSpPr>
          <p:nvPr>
            <p:ph type="title"/>
          </p:nvPr>
        </p:nvSpPr>
        <p:spPr>
          <a:xfrm>
            <a:off x="311700" y="2405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Jennie and Maggie will come to play soon,</a:t>
            </a:r>
            <a:endParaRPr/>
          </a:p>
        </p:txBody>
      </p:sp>
      <p:sp>
        <p:nvSpPr>
          <p:cNvPr id="631" name="Google Shape;631;p80"/>
          <p:cNvSpPr txBox="1">
            <a:spLocks noGrp="1"/>
          </p:cNvSpPr>
          <p:nvPr>
            <p:ph type="subTitle" idx="1"/>
          </p:nvPr>
        </p:nvSpPr>
        <p:spPr>
          <a:xfrm>
            <a:off x="227550" y="4485475"/>
            <a:ext cx="8520600" cy="597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solidFill>
                  <a:schemeClr val="dk1"/>
                </a:solidFill>
              </a:rPr>
              <a:t>Keats, Erza Jack. </a:t>
            </a:r>
            <a:r>
              <a:rPr lang="en" i="1">
                <a:solidFill>
                  <a:schemeClr val="dk1"/>
                </a:solidFill>
              </a:rPr>
              <a:t>Dreams</a:t>
            </a:r>
            <a:r>
              <a:rPr lang="en">
                <a:solidFill>
                  <a:schemeClr val="dk1"/>
                </a:solidFill>
              </a:rPr>
              <a:t>. New York: Macmillan Publishing, 1974.</a:t>
            </a:r>
            <a:endParaRPr/>
          </a:p>
        </p:txBody>
      </p:sp>
      <p:pic>
        <p:nvPicPr>
          <p:cNvPr id="632" name="Google Shape;632;p80"/>
          <p:cNvPicPr preferRelativeResize="0"/>
          <p:nvPr/>
        </p:nvPicPr>
        <p:blipFill>
          <a:blip r:embed="rId3">
            <a:alphaModFix/>
          </a:blip>
          <a:stretch>
            <a:fillRect/>
          </a:stretch>
        </p:blipFill>
        <p:spPr>
          <a:xfrm>
            <a:off x="2651275" y="813250"/>
            <a:ext cx="3673144" cy="3368245"/>
          </a:xfrm>
          <a:prstGeom prst="rect">
            <a:avLst/>
          </a:prstGeom>
          <a:noFill/>
          <a:ln w="9525" cap="flat" cmpd="sng">
            <a:solidFill>
              <a:schemeClr val="dk2"/>
            </a:solidFill>
            <a:prstDash val="solid"/>
            <a:round/>
            <a:headEnd type="none" w="sm" len="sm"/>
            <a:tailEnd type="none" w="sm" len="sm"/>
          </a:ln>
        </p:spPr>
      </p:pic>
      <p:sp>
        <p:nvSpPr>
          <p:cNvPr id="633" name="Google Shape;633;p8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68</a:t>
            </a:fld>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81"/>
          <p:cNvSpPr txBox="1">
            <a:spLocks noGrp="1"/>
          </p:cNvSpPr>
          <p:nvPr>
            <p:ph type="title"/>
          </p:nvPr>
        </p:nvSpPr>
        <p:spPr>
          <a:xfrm>
            <a:off x="311700" y="2405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Keats made these mirrors and windows for me,</a:t>
            </a:r>
            <a:endParaRPr/>
          </a:p>
        </p:txBody>
      </p:sp>
      <p:sp>
        <p:nvSpPr>
          <p:cNvPr id="639" name="Google Shape;639;p81"/>
          <p:cNvSpPr txBox="1">
            <a:spLocks noGrp="1"/>
          </p:cNvSpPr>
          <p:nvPr>
            <p:ph type="subTitle" idx="1"/>
          </p:nvPr>
        </p:nvSpPr>
        <p:spPr>
          <a:xfrm>
            <a:off x="227550" y="4485475"/>
            <a:ext cx="8520600" cy="597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solidFill>
                  <a:schemeClr val="dk1"/>
                </a:solidFill>
              </a:rPr>
              <a:t>Keats, Erza Jack. </a:t>
            </a:r>
            <a:r>
              <a:rPr lang="en" i="1">
                <a:solidFill>
                  <a:schemeClr val="dk1"/>
                </a:solidFill>
              </a:rPr>
              <a:t>Goggles</a:t>
            </a:r>
            <a:r>
              <a:rPr lang="en">
                <a:solidFill>
                  <a:schemeClr val="dk1"/>
                </a:solidFill>
              </a:rPr>
              <a:t>. New York: Aladdin Paperbacks, 1969.</a:t>
            </a:r>
            <a:endParaRPr/>
          </a:p>
        </p:txBody>
      </p:sp>
      <p:pic>
        <p:nvPicPr>
          <p:cNvPr id="640" name="Google Shape;640;p81"/>
          <p:cNvPicPr preferRelativeResize="0"/>
          <p:nvPr/>
        </p:nvPicPr>
        <p:blipFill>
          <a:blip r:embed="rId3">
            <a:alphaModFix/>
          </a:blip>
          <a:stretch>
            <a:fillRect/>
          </a:stretch>
        </p:blipFill>
        <p:spPr>
          <a:xfrm>
            <a:off x="2714125" y="774250"/>
            <a:ext cx="3547459" cy="3367314"/>
          </a:xfrm>
          <a:prstGeom prst="rect">
            <a:avLst/>
          </a:prstGeom>
          <a:noFill/>
          <a:ln w="9525" cap="flat" cmpd="sng">
            <a:solidFill>
              <a:schemeClr val="dk2"/>
            </a:solidFill>
            <a:prstDash val="solid"/>
            <a:round/>
            <a:headEnd type="none" w="sm" len="sm"/>
            <a:tailEnd type="none" w="sm" len="sm"/>
          </a:ln>
        </p:spPr>
      </p:pic>
      <p:sp>
        <p:nvSpPr>
          <p:cNvPr id="641" name="Google Shape;641;p8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69</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9"/>
          <p:cNvSpPr txBox="1">
            <a:spLocks noGrp="1"/>
          </p:cNvSpPr>
          <p:nvPr>
            <p:ph type="title"/>
          </p:nvPr>
        </p:nvSpPr>
        <p:spPr>
          <a:xfrm>
            <a:off x="311700" y="2405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Amelia &amp; Cousins DeAndre &amp; Rheayanna, swimming at Camp Read-a-Rama</a:t>
            </a:r>
            <a:endParaRPr/>
          </a:p>
        </p:txBody>
      </p:sp>
      <p:sp>
        <p:nvSpPr>
          <p:cNvPr id="105" name="Google Shape;105;p19"/>
          <p:cNvSpPr txBox="1">
            <a:spLocks noGrp="1"/>
          </p:cNvSpPr>
          <p:nvPr>
            <p:ph type="subTitle" idx="1"/>
          </p:nvPr>
        </p:nvSpPr>
        <p:spPr>
          <a:xfrm>
            <a:off x="227550" y="4485475"/>
            <a:ext cx="8520600" cy="5976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t>Summer 2010</a:t>
            </a:r>
            <a:endParaRPr/>
          </a:p>
        </p:txBody>
      </p:sp>
      <p:pic>
        <p:nvPicPr>
          <p:cNvPr id="106" name="Google Shape;106;p19"/>
          <p:cNvPicPr preferRelativeResize="0"/>
          <p:nvPr/>
        </p:nvPicPr>
        <p:blipFill>
          <a:blip r:embed="rId3">
            <a:alphaModFix/>
          </a:blip>
          <a:stretch>
            <a:fillRect/>
          </a:stretch>
        </p:blipFill>
        <p:spPr>
          <a:xfrm>
            <a:off x="2302975" y="1313588"/>
            <a:ext cx="4538038" cy="3006450"/>
          </a:xfrm>
          <a:prstGeom prst="rect">
            <a:avLst/>
          </a:prstGeom>
          <a:noFill/>
          <a:ln>
            <a:noFill/>
          </a:ln>
        </p:spPr>
      </p:pic>
      <p:sp>
        <p:nvSpPr>
          <p:cNvPr id="107" name="Google Shape;107;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82"/>
          <p:cNvSpPr txBox="1">
            <a:spLocks noGrp="1"/>
          </p:cNvSpPr>
          <p:nvPr>
            <p:ph type="title"/>
          </p:nvPr>
        </p:nvSpPr>
        <p:spPr>
          <a:xfrm>
            <a:off x="311700" y="2405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Starting with Peter, under a snow-covered tree.</a:t>
            </a:r>
            <a:endParaRPr/>
          </a:p>
        </p:txBody>
      </p:sp>
      <p:pic>
        <p:nvPicPr>
          <p:cNvPr id="647" name="Google Shape;647;p82"/>
          <p:cNvPicPr preferRelativeResize="0"/>
          <p:nvPr/>
        </p:nvPicPr>
        <p:blipFill>
          <a:blip r:embed="rId3">
            <a:alphaModFix/>
          </a:blip>
          <a:stretch>
            <a:fillRect/>
          </a:stretch>
        </p:blipFill>
        <p:spPr>
          <a:xfrm>
            <a:off x="2308000" y="947813"/>
            <a:ext cx="4528005" cy="3247875"/>
          </a:xfrm>
          <a:prstGeom prst="rect">
            <a:avLst/>
          </a:prstGeom>
          <a:noFill/>
          <a:ln w="9525" cap="flat" cmpd="sng">
            <a:solidFill>
              <a:schemeClr val="dk2"/>
            </a:solidFill>
            <a:prstDash val="solid"/>
            <a:round/>
            <a:headEnd type="none" w="sm" len="sm"/>
            <a:tailEnd type="none" w="sm" len="sm"/>
          </a:ln>
        </p:spPr>
      </p:pic>
      <p:sp>
        <p:nvSpPr>
          <p:cNvPr id="648" name="Google Shape;648;p82"/>
          <p:cNvSpPr txBox="1">
            <a:spLocks noGrp="1"/>
          </p:cNvSpPr>
          <p:nvPr>
            <p:ph type="subTitle" idx="1"/>
          </p:nvPr>
        </p:nvSpPr>
        <p:spPr>
          <a:xfrm>
            <a:off x="227550" y="4485475"/>
            <a:ext cx="8520600" cy="5976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sz="1200">
                <a:solidFill>
                  <a:schemeClr val="dk1"/>
                </a:solidFill>
              </a:rPr>
              <a:t>Pinkney, Andrea Davis.</a:t>
            </a:r>
            <a:r>
              <a:rPr lang="en" sz="1200" i="1">
                <a:solidFill>
                  <a:schemeClr val="dk1"/>
                </a:solidFill>
              </a:rPr>
              <a:t> A Poem for Peter</a:t>
            </a:r>
            <a:r>
              <a:rPr lang="en" sz="1200">
                <a:solidFill>
                  <a:schemeClr val="dk1"/>
                </a:solidFill>
              </a:rPr>
              <a:t>. Illus. Lou Fancher and Steve Johnson. New York: Viking, 2016.</a:t>
            </a:r>
            <a:endParaRPr/>
          </a:p>
        </p:txBody>
      </p:sp>
      <p:sp>
        <p:nvSpPr>
          <p:cNvPr id="649" name="Google Shape;649;p8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70</a:t>
            </a:fld>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83"/>
          <p:cNvSpPr txBox="1">
            <a:spLocks noGrp="1"/>
          </p:cNvSpPr>
          <p:nvPr>
            <p:ph type="title"/>
          </p:nvPr>
        </p:nvSpPr>
        <p:spPr>
          <a:xfrm>
            <a:off x="311700" y="240550"/>
            <a:ext cx="8520600" cy="2368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What makes the snow disappear from my pocket overnight?</a:t>
            </a:r>
            <a:endParaRPr/>
          </a:p>
          <a:p>
            <a:pPr marL="0" lvl="0" indent="0" algn="ctr" rtl="0">
              <a:spcBef>
                <a:spcPts val="0"/>
              </a:spcBef>
              <a:spcAft>
                <a:spcPts val="0"/>
              </a:spcAft>
              <a:buNone/>
            </a:pPr>
            <a:r>
              <a:rPr lang="en"/>
              <a:t>When can I go out to play?</a:t>
            </a:r>
            <a:endParaRPr/>
          </a:p>
          <a:p>
            <a:pPr marL="0" lvl="0" indent="0" algn="ctr" rtl="0">
              <a:spcBef>
                <a:spcPts val="0"/>
              </a:spcBef>
              <a:spcAft>
                <a:spcPts val="0"/>
              </a:spcAft>
              <a:buNone/>
            </a:pPr>
            <a:r>
              <a:rPr lang="en"/>
              <a:t>‘Cause when I turn my toes like this, </a:t>
            </a:r>
            <a:endParaRPr/>
          </a:p>
          <a:p>
            <a:pPr marL="0" lvl="0" indent="0" algn="ctr" rtl="0">
              <a:spcBef>
                <a:spcPts val="0"/>
              </a:spcBef>
              <a:spcAft>
                <a:spcPts val="0"/>
              </a:spcAft>
              <a:buNone/>
            </a:pPr>
            <a:r>
              <a:rPr lang="en"/>
              <a:t>and I turn my toes like that, </a:t>
            </a:r>
            <a:endParaRPr/>
          </a:p>
          <a:p>
            <a:pPr marL="0" lvl="0" indent="0" algn="ctr" rtl="0">
              <a:spcBef>
                <a:spcPts val="0"/>
              </a:spcBef>
              <a:spcAft>
                <a:spcPts val="0"/>
              </a:spcAft>
              <a:buNone/>
            </a:pPr>
            <a:r>
              <a:rPr lang="en"/>
              <a:t>Surely they will lead me somewhere. </a:t>
            </a:r>
            <a:endParaRPr/>
          </a:p>
        </p:txBody>
      </p:sp>
      <p:pic>
        <p:nvPicPr>
          <p:cNvPr id="655" name="Google Shape;655;p83"/>
          <p:cNvPicPr preferRelativeResize="0"/>
          <p:nvPr/>
        </p:nvPicPr>
        <p:blipFill rotWithShape="1">
          <a:blip r:embed="rId3">
            <a:alphaModFix/>
          </a:blip>
          <a:srcRect r="7123"/>
          <a:stretch/>
        </p:blipFill>
        <p:spPr>
          <a:xfrm>
            <a:off x="3667800" y="2571750"/>
            <a:ext cx="1738854" cy="1746925"/>
          </a:xfrm>
          <a:prstGeom prst="rect">
            <a:avLst/>
          </a:prstGeom>
          <a:noFill/>
          <a:ln w="9525" cap="flat" cmpd="sng">
            <a:solidFill>
              <a:schemeClr val="dk2"/>
            </a:solidFill>
            <a:prstDash val="solid"/>
            <a:round/>
            <a:headEnd type="none" w="sm" len="sm"/>
            <a:tailEnd type="none" w="sm" len="sm"/>
          </a:ln>
        </p:spPr>
      </p:pic>
      <p:sp>
        <p:nvSpPr>
          <p:cNvPr id="656" name="Google Shape;656;p83"/>
          <p:cNvSpPr txBox="1">
            <a:spLocks noGrp="1"/>
          </p:cNvSpPr>
          <p:nvPr>
            <p:ph type="subTitle" idx="1"/>
          </p:nvPr>
        </p:nvSpPr>
        <p:spPr>
          <a:xfrm>
            <a:off x="311700" y="4477500"/>
            <a:ext cx="8520600" cy="5976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sz="1200">
                <a:solidFill>
                  <a:schemeClr val="dk1"/>
                </a:solidFill>
              </a:rPr>
              <a:t>Pinkney, Andrea Davis. </a:t>
            </a:r>
            <a:r>
              <a:rPr lang="en" sz="1200" i="1">
                <a:solidFill>
                  <a:schemeClr val="dk1"/>
                </a:solidFill>
              </a:rPr>
              <a:t>A Poem for Peter</a:t>
            </a:r>
            <a:r>
              <a:rPr lang="en" sz="1200">
                <a:solidFill>
                  <a:schemeClr val="dk1"/>
                </a:solidFill>
              </a:rPr>
              <a:t>. Illus. Lou Fancher and Steve Johnson. New York: Viking, 2016.</a:t>
            </a:r>
            <a:endParaRPr/>
          </a:p>
        </p:txBody>
      </p:sp>
      <p:sp>
        <p:nvSpPr>
          <p:cNvPr id="657" name="Google Shape;657;p8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71</a:t>
            </a:fld>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pic>
        <p:nvPicPr>
          <p:cNvPr id="662" name="Google Shape;662;p84"/>
          <p:cNvPicPr preferRelativeResize="0"/>
          <p:nvPr/>
        </p:nvPicPr>
        <p:blipFill>
          <a:blip r:embed="rId3">
            <a:alphaModFix/>
          </a:blip>
          <a:stretch>
            <a:fillRect/>
          </a:stretch>
        </p:blipFill>
        <p:spPr>
          <a:xfrm>
            <a:off x="2884510" y="919963"/>
            <a:ext cx="3602674" cy="3303575"/>
          </a:xfrm>
          <a:prstGeom prst="rect">
            <a:avLst/>
          </a:prstGeom>
          <a:noFill/>
          <a:ln>
            <a:noFill/>
          </a:ln>
        </p:spPr>
      </p:pic>
      <p:sp>
        <p:nvSpPr>
          <p:cNvPr id="663" name="Google Shape;663;p84"/>
          <p:cNvSpPr txBox="1">
            <a:spLocks noGrp="1"/>
          </p:cNvSpPr>
          <p:nvPr>
            <p:ph type="title"/>
          </p:nvPr>
        </p:nvSpPr>
        <p:spPr>
          <a:xfrm>
            <a:off x="311700" y="2405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My name is Ezra, and I had a dream</a:t>
            </a:r>
            <a:endParaRPr/>
          </a:p>
        </p:txBody>
      </p:sp>
      <p:sp>
        <p:nvSpPr>
          <p:cNvPr id="664" name="Google Shape;664;p84"/>
          <p:cNvSpPr txBox="1">
            <a:spLocks noGrp="1"/>
          </p:cNvSpPr>
          <p:nvPr>
            <p:ph type="subTitle" idx="1"/>
          </p:nvPr>
        </p:nvSpPr>
        <p:spPr>
          <a:xfrm>
            <a:off x="227550" y="4485475"/>
            <a:ext cx="8916600" cy="5976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sz="1200">
                <a:solidFill>
                  <a:schemeClr val="dk1"/>
                </a:solidFill>
              </a:rPr>
              <a:t>Pinkney, Andrea Davis. </a:t>
            </a:r>
            <a:r>
              <a:rPr lang="en" sz="1200" i="1">
                <a:solidFill>
                  <a:schemeClr val="dk1"/>
                </a:solidFill>
              </a:rPr>
              <a:t>A Poem for Peter</a:t>
            </a:r>
            <a:r>
              <a:rPr lang="en" sz="1200">
                <a:solidFill>
                  <a:schemeClr val="dk1"/>
                </a:solidFill>
              </a:rPr>
              <a:t>. Illus. Lou Fancher and Steve Johnson. New York: Viking, 2016. </a:t>
            </a:r>
            <a:endParaRPr sz="1200">
              <a:solidFill>
                <a:schemeClr val="dk1"/>
              </a:solidFill>
            </a:endParaRPr>
          </a:p>
          <a:p>
            <a:pPr marL="0" lvl="0" indent="0" algn="ctr" rtl="0">
              <a:spcBef>
                <a:spcPts val="0"/>
              </a:spcBef>
              <a:spcAft>
                <a:spcPts val="1600"/>
              </a:spcAft>
              <a:buNone/>
            </a:pPr>
            <a:endParaRPr sz="1200"/>
          </a:p>
        </p:txBody>
      </p:sp>
      <p:sp>
        <p:nvSpPr>
          <p:cNvPr id="665" name="Google Shape;665;p8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72</a:t>
            </a:fld>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pic>
        <p:nvPicPr>
          <p:cNvPr id="670" name="Google Shape;670;p85"/>
          <p:cNvPicPr preferRelativeResize="0"/>
          <p:nvPr/>
        </p:nvPicPr>
        <p:blipFill rotWithShape="1">
          <a:blip r:embed="rId3">
            <a:alphaModFix/>
          </a:blip>
          <a:srcRect l="13073" t="6208" r="8267" b="6955"/>
          <a:stretch/>
        </p:blipFill>
        <p:spPr>
          <a:xfrm>
            <a:off x="3494400" y="786737"/>
            <a:ext cx="2554427" cy="3570027"/>
          </a:xfrm>
          <a:prstGeom prst="rect">
            <a:avLst/>
          </a:prstGeom>
          <a:noFill/>
          <a:ln w="9525" cap="flat" cmpd="sng">
            <a:solidFill>
              <a:schemeClr val="dk2"/>
            </a:solidFill>
            <a:prstDash val="solid"/>
            <a:round/>
            <a:headEnd type="none" w="sm" len="sm"/>
            <a:tailEnd type="none" w="sm" len="sm"/>
          </a:ln>
        </p:spPr>
      </p:pic>
      <p:sp>
        <p:nvSpPr>
          <p:cNvPr id="671" name="Google Shape;671;p85"/>
          <p:cNvSpPr txBox="1">
            <a:spLocks noGrp="1"/>
          </p:cNvSpPr>
          <p:nvPr>
            <p:ph type="title"/>
          </p:nvPr>
        </p:nvSpPr>
        <p:spPr>
          <a:xfrm>
            <a:off x="311700" y="2405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To take that boy, Peter, from </a:t>
            </a:r>
            <a:r>
              <a:rPr lang="en" i="1"/>
              <a:t>Life</a:t>
            </a:r>
            <a:r>
              <a:rPr lang="en"/>
              <a:t> Magazine,</a:t>
            </a:r>
            <a:endParaRPr/>
          </a:p>
        </p:txBody>
      </p:sp>
      <p:sp>
        <p:nvSpPr>
          <p:cNvPr id="672" name="Google Shape;672;p85"/>
          <p:cNvSpPr txBox="1">
            <a:spLocks noGrp="1"/>
          </p:cNvSpPr>
          <p:nvPr>
            <p:ph type="subTitle" idx="1"/>
          </p:nvPr>
        </p:nvSpPr>
        <p:spPr>
          <a:xfrm>
            <a:off x="227550" y="4485475"/>
            <a:ext cx="8520600" cy="5976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sz="1200">
                <a:solidFill>
                  <a:schemeClr val="dk1"/>
                </a:solidFill>
              </a:rPr>
              <a:t>Pinkney, Andrea Davis. </a:t>
            </a:r>
            <a:r>
              <a:rPr lang="en" sz="1200" i="1">
                <a:solidFill>
                  <a:schemeClr val="dk1"/>
                </a:solidFill>
              </a:rPr>
              <a:t>A Poem for Peter</a:t>
            </a:r>
            <a:r>
              <a:rPr lang="en" sz="1200">
                <a:solidFill>
                  <a:schemeClr val="dk1"/>
                </a:solidFill>
              </a:rPr>
              <a:t>. Illus. Lou Fancher and Steve Johnson. New York: Viking, 2016. </a:t>
            </a:r>
            <a:endParaRPr sz="1200"/>
          </a:p>
        </p:txBody>
      </p:sp>
      <p:sp>
        <p:nvSpPr>
          <p:cNvPr id="673" name="Google Shape;673;p8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73</a:t>
            </a:fld>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pic>
        <p:nvPicPr>
          <p:cNvPr id="678" name="Google Shape;678;p86"/>
          <p:cNvPicPr preferRelativeResize="0"/>
          <p:nvPr/>
        </p:nvPicPr>
        <p:blipFill>
          <a:blip r:embed="rId3">
            <a:alphaModFix/>
          </a:blip>
          <a:stretch>
            <a:fillRect/>
          </a:stretch>
        </p:blipFill>
        <p:spPr>
          <a:xfrm>
            <a:off x="2776352" y="813250"/>
            <a:ext cx="3524277" cy="3304628"/>
          </a:xfrm>
          <a:prstGeom prst="rect">
            <a:avLst/>
          </a:prstGeom>
          <a:noFill/>
          <a:ln w="9525" cap="flat" cmpd="sng">
            <a:solidFill>
              <a:schemeClr val="dk2"/>
            </a:solidFill>
            <a:prstDash val="solid"/>
            <a:round/>
            <a:headEnd type="none" w="sm" len="sm"/>
            <a:tailEnd type="none" w="sm" len="sm"/>
          </a:ln>
        </p:spPr>
      </p:pic>
      <p:sp>
        <p:nvSpPr>
          <p:cNvPr id="679" name="Google Shape;679;p86"/>
          <p:cNvSpPr txBox="1">
            <a:spLocks noGrp="1"/>
          </p:cNvSpPr>
          <p:nvPr>
            <p:ph type="title"/>
          </p:nvPr>
        </p:nvSpPr>
        <p:spPr>
          <a:xfrm>
            <a:off x="311700" y="2405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And paint him on pages for brown kids to see,</a:t>
            </a:r>
            <a:endParaRPr/>
          </a:p>
        </p:txBody>
      </p:sp>
      <p:sp>
        <p:nvSpPr>
          <p:cNvPr id="680" name="Google Shape;680;p86"/>
          <p:cNvSpPr txBox="1">
            <a:spLocks noGrp="1"/>
          </p:cNvSpPr>
          <p:nvPr>
            <p:ph type="subTitle" idx="1"/>
          </p:nvPr>
        </p:nvSpPr>
        <p:spPr>
          <a:xfrm>
            <a:off x="227550" y="4485475"/>
            <a:ext cx="8520600" cy="5976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sz="1200">
                <a:solidFill>
                  <a:schemeClr val="dk1"/>
                </a:solidFill>
              </a:rPr>
              <a:t>Pinkney, Andrea Davis. </a:t>
            </a:r>
            <a:r>
              <a:rPr lang="en" sz="1200" i="1">
                <a:solidFill>
                  <a:schemeClr val="dk1"/>
                </a:solidFill>
              </a:rPr>
              <a:t>A Poem for Peter</a:t>
            </a:r>
            <a:r>
              <a:rPr lang="en" sz="1200">
                <a:solidFill>
                  <a:schemeClr val="dk1"/>
                </a:solidFill>
              </a:rPr>
              <a:t>. Illus. Lou Fancher and Steve Johnson. New York: Viking, 2016.</a:t>
            </a:r>
            <a:endParaRPr/>
          </a:p>
        </p:txBody>
      </p:sp>
      <p:sp>
        <p:nvSpPr>
          <p:cNvPr id="681" name="Google Shape;681;p8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74</a:t>
            </a:fld>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pic>
        <p:nvPicPr>
          <p:cNvPr id="686" name="Google Shape;686;p87"/>
          <p:cNvPicPr preferRelativeResize="0"/>
          <p:nvPr/>
        </p:nvPicPr>
        <p:blipFill>
          <a:blip r:embed="rId3">
            <a:alphaModFix/>
          </a:blip>
          <a:stretch>
            <a:fillRect/>
          </a:stretch>
        </p:blipFill>
        <p:spPr>
          <a:xfrm>
            <a:off x="3135725" y="1000575"/>
            <a:ext cx="3238900" cy="3142349"/>
          </a:xfrm>
          <a:prstGeom prst="rect">
            <a:avLst/>
          </a:prstGeom>
          <a:noFill/>
          <a:ln w="9525" cap="flat" cmpd="sng">
            <a:solidFill>
              <a:schemeClr val="dk2"/>
            </a:solidFill>
            <a:prstDash val="solid"/>
            <a:round/>
            <a:headEnd type="none" w="sm" len="sm"/>
            <a:tailEnd type="none" w="sm" len="sm"/>
          </a:ln>
        </p:spPr>
      </p:pic>
      <p:sp>
        <p:nvSpPr>
          <p:cNvPr id="687" name="Google Shape;687;p87"/>
          <p:cNvSpPr txBox="1">
            <a:spLocks noGrp="1"/>
          </p:cNvSpPr>
          <p:nvPr>
            <p:ph type="title"/>
          </p:nvPr>
        </p:nvSpPr>
        <p:spPr>
          <a:xfrm>
            <a:off x="311700" y="2405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That books are for kids who look a lot like me.</a:t>
            </a:r>
            <a:endParaRPr/>
          </a:p>
        </p:txBody>
      </p:sp>
      <p:sp>
        <p:nvSpPr>
          <p:cNvPr id="688" name="Google Shape;688;p87"/>
          <p:cNvSpPr txBox="1">
            <a:spLocks noGrp="1"/>
          </p:cNvSpPr>
          <p:nvPr>
            <p:ph type="subTitle" idx="1"/>
          </p:nvPr>
        </p:nvSpPr>
        <p:spPr>
          <a:xfrm>
            <a:off x="227550" y="4485475"/>
            <a:ext cx="8520600" cy="5976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sz="1200">
                <a:solidFill>
                  <a:schemeClr val="dk1"/>
                </a:solidFill>
              </a:rPr>
              <a:t>Pinkney, Andrea Davis. </a:t>
            </a:r>
            <a:r>
              <a:rPr lang="en" sz="1200" i="1">
                <a:solidFill>
                  <a:schemeClr val="dk1"/>
                </a:solidFill>
              </a:rPr>
              <a:t>A Poem for Peter</a:t>
            </a:r>
            <a:r>
              <a:rPr lang="en" sz="1200">
                <a:solidFill>
                  <a:schemeClr val="dk1"/>
                </a:solidFill>
              </a:rPr>
              <a:t>. Illus. Lou Fancher and Steve Johnson. New York: Viking, 2016.</a:t>
            </a:r>
            <a:endParaRPr/>
          </a:p>
        </p:txBody>
      </p:sp>
      <p:sp>
        <p:nvSpPr>
          <p:cNvPr id="689" name="Google Shape;689;p8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75</a:t>
            </a:fld>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pic>
        <p:nvPicPr>
          <p:cNvPr id="694" name="Google Shape;694;p88"/>
          <p:cNvPicPr preferRelativeResize="0"/>
          <p:nvPr/>
        </p:nvPicPr>
        <p:blipFill rotWithShape="1">
          <a:blip r:embed="rId3">
            <a:alphaModFix/>
          </a:blip>
          <a:srcRect r="3344" b="8450"/>
          <a:stretch/>
        </p:blipFill>
        <p:spPr>
          <a:xfrm>
            <a:off x="2911937" y="1042000"/>
            <a:ext cx="3320126" cy="3059524"/>
          </a:xfrm>
          <a:prstGeom prst="rect">
            <a:avLst/>
          </a:prstGeom>
          <a:noFill/>
          <a:ln w="9525" cap="flat" cmpd="sng">
            <a:solidFill>
              <a:srgbClr val="000000"/>
            </a:solidFill>
            <a:prstDash val="solid"/>
            <a:round/>
            <a:headEnd type="none" w="sm" len="sm"/>
            <a:tailEnd type="none" w="sm" len="sm"/>
          </a:ln>
        </p:spPr>
      </p:pic>
      <p:sp>
        <p:nvSpPr>
          <p:cNvPr id="695" name="Google Shape;695;p88"/>
          <p:cNvSpPr txBox="1">
            <a:spLocks noGrp="1"/>
          </p:cNvSpPr>
          <p:nvPr>
            <p:ph type="title"/>
          </p:nvPr>
        </p:nvSpPr>
        <p:spPr>
          <a:xfrm>
            <a:off x="53200" y="240550"/>
            <a:ext cx="90072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2200"/>
              <a:t>What makes the snow disappear from my pocket overnight?</a:t>
            </a:r>
            <a:endParaRPr sz="2200"/>
          </a:p>
        </p:txBody>
      </p:sp>
      <p:sp>
        <p:nvSpPr>
          <p:cNvPr id="696" name="Google Shape;696;p88"/>
          <p:cNvSpPr txBox="1">
            <a:spLocks noGrp="1"/>
          </p:cNvSpPr>
          <p:nvPr>
            <p:ph type="subTitle" idx="1"/>
          </p:nvPr>
        </p:nvSpPr>
        <p:spPr>
          <a:xfrm>
            <a:off x="227550" y="4485475"/>
            <a:ext cx="8520600" cy="5976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a:solidFill>
                  <a:schemeClr val="dk1"/>
                </a:solidFill>
              </a:rPr>
              <a:t>Keats, Ezra Jack. </a:t>
            </a:r>
            <a:r>
              <a:rPr lang="en" i="1">
                <a:solidFill>
                  <a:schemeClr val="dk1"/>
                </a:solidFill>
              </a:rPr>
              <a:t>The Snowy Day</a:t>
            </a:r>
            <a:r>
              <a:rPr lang="en">
                <a:solidFill>
                  <a:schemeClr val="dk1"/>
                </a:solidFill>
              </a:rPr>
              <a:t>. New York: Viking, 1962.</a:t>
            </a:r>
            <a:endParaRPr/>
          </a:p>
        </p:txBody>
      </p:sp>
      <p:sp>
        <p:nvSpPr>
          <p:cNvPr id="697" name="Google Shape;697;p8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76</a:t>
            </a:fld>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pic>
        <p:nvPicPr>
          <p:cNvPr id="702" name="Google Shape;702;p89"/>
          <p:cNvPicPr preferRelativeResize="0"/>
          <p:nvPr/>
        </p:nvPicPr>
        <p:blipFill rotWithShape="1">
          <a:blip r:embed="rId3">
            <a:alphaModFix/>
          </a:blip>
          <a:srcRect l="18191" r="8365" b="21476"/>
          <a:stretch/>
        </p:blipFill>
        <p:spPr>
          <a:xfrm>
            <a:off x="2940150" y="902475"/>
            <a:ext cx="3263702" cy="3338548"/>
          </a:xfrm>
          <a:prstGeom prst="rect">
            <a:avLst/>
          </a:prstGeom>
          <a:noFill/>
          <a:ln w="9525" cap="flat" cmpd="sng">
            <a:solidFill>
              <a:srgbClr val="000000"/>
            </a:solidFill>
            <a:prstDash val="solid"/>
            <a:round/>
            <a:headEnd type="none" w="sm" len="sm"/>
            <a:tailEnd type="none" w="sm" len="sm"/>
          </a:ln>
        </p:spPr>
      </p:pic>
      <p:sp>
        <p:nvSpPr>
          <p:cNvPr id="703" name="Google Shape;703;p89"/>
          <p:cNvSpPr txBox="1">
            <a:spLocks noGrp="1"/>
          </p:cNvSpPr>
          <p:nvPr>
            <p:ph type="title"/>
          </p:nvPr>
        </p:nvSpPr>
        <p:spPr>
          <a:xfrm>
            <a:off x="342125" y="2449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t>When can I go out to play? </a:t>
            </a:r>
            <a:endParaRPr/>
          </a:p>
        </p:txBody>
      </p:sp>
      <p:sp>
        <p:nvSpPr>
          <p:cNvPr id="704" name="Google Shape;704;p89"/>
          <p:cNvSpPr txBox="1">
            <a:spLocks noGrp="1"/>
          </p:cNvSpPr>
          <p:nvPr>
            <p:ph type="subTitle" idx="1"/>
          </p:nvPr>
        </p:nvSpPr>
        <p:spPr>
          <a:xfrm>
            <a:off x="311700" y="4462650"/>
            <a:ext cx="8520600" cy="5976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a:solidFill>
                  <a:schemeClr val="dk1"/>
                </a:solidFill>
              </a:rPr>
              <a:t>Keats, Ezra Jack. </a:t>
            </a:r>
            <a:r>
              <a:rPr lang="en" i="1">
                <a:solidFill>
                  <a:schemeClr val="dk1"/>
                </a:solidFill>
              </a:rPr>
              <a:t>The Snowy Day</a:t>
            </a:r>
            <a:r>
              <a:rPr lang="en">
                <a:solidFill>
                  <a:schemeClr val="dk1"/>
                </a:solidFill>
              </a:rPr>
              <a:t>. New York: Viking, 1962.</a:t>
            </a:r>
            <a:endParaRPr/>
          </a:p>
        </p:txBody>
      </p:sp>
      <p:sp>
        <p:nvSpPr>
          <p:cNvPr id="705" name="Google Shape;705;p8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77</a:t>
            </a:fld>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pic>
        <p:nvPicPr>
          <p:cNvPr id="710" name="Google Shape;710;p90"/>
          <p:cNvPicPr preferRelativeResize="0"/>
          <p:nvPr/>
        </p:nvPicPr>
        <p:blipFill>
          <a:blip r:embed="rId3">
            <a:alphaModFix/>
          </a:blip>
          <a:stretch>
            <a:fillRect/>
          </a:stretch>
        </p:blipFill>
        <p:spPr>
          <a:xfrm>
            <a:off x="1152525" y="1392199"/>
            <a:ext cx="6746431" cy="3252902"/>
          </a:xfrm>
          <a:prstGeom prst="rect">
            <a:avLst/>
          </a:prstGeom>
          <a:noFill/>
          <a:ln w="9525" cap="flat" cmpd="sng">
            <a:solidFill>
              <a:schemeClr val="dk2"/>
            </a:solidFill>
            <a:prstDash val="solid"/>
            <a:round/>
            <a:headEnd type="none" w="sm" len="sm"/>
            <a:tailEnd type="none" w="sm" len="sm"/>
          </a:ln>
        </p:spPr>
      </p:pic>
      <p:sp>
        <p:nvSpPr>
          <p:cNvPr id="711" name="Google Shape;711;p90"/>
          <p:cNvSpPr txBox="1">
            <a:spLocks noGrp="1"/>
          </p:cNvSpPr>
          <p:nvPr>
            <p:ph type="title"/>
          </p:nvPr>
        </p:nvSpPr>
        <p:spPr>
          <a:xfrm>
            <a:off x="265450" y="134125"/>
            <a:ext cx="8520600" cy="1212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t>‘Cause when I turn my toes like this, </a:t>
            </a:r>
            <a:endParaRPr/>
          </a:p>
          <a:p>
            <a:pPr marL="0" lvl="0" indent="0" algn="ctr" rtl="0">
              <a:spcBef>
                <a:spcPts val="0"/>
              </a:spcBef>
              <a:spcAft>
                <a:spcPts val="0"/>
              </a:spcAft>
              <a:buClr>
                <a:schemeClr val="dk1"/>
              </a:buClr>
              <a:buSzPts val="1100"/>
              <a:buFont typeface="Arial"/>
              <a:buNone/>
            </a:pPr>
            <a:r>
              <a:rPr lang="en"/>
              <a:t>and I turn my toes like that, </a:t>
            </a:r>
            <a:endParaRPr/>
          </a:p>
          <a:p>
            <a:pPr marL="0" lvl="0" indent="0" algn="ctr" rtl="0">
              <a:spcBef>
                <a:spcPts val="0"/>
              </a:spcBef>
              <a:spcAft>
                <a:spcPts val="0"/>
              </a:spcAft>
              <a:buClr>
                <a:schemeClr val="dk1"/>
              </a:buClr>
              <a:buSzPts val="1100"/>
              <a:buFont typeface="Arial"/>
              <a:buNone/>
            </a:pPr>
            <a:r>
              <a:rPr lang="en"/>
              <a:t>Surely they will lead me somewhere.</a:t>
            </a:r>
            <a:endParaRPr/>
          </a:p>
        </p:txBody>
      </p:sp>
      <p:sp>
        <p:nvSpPr>
          <p:cNvPr id="712" name="Google Shape;712;p90"/>
          <p:cNvSpPr txBox="1">
            <a:spLocks noGrp="1"/>
          </p:cNvSpPr>
          <p:nvPr>
            <p:ph type="subTitle" idx="1"/>
          </p:nvPr>
        </p:nvSpPr>
        <p:spPr>
          <a:xfrm>
            <a:off x="219950" y="4645100"/>
            <a:ext cx="8520600" cy="4053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a:solidFill>
                  <a:schemeClr val="dk1"/>
                </a:solidFill>
              </a:rPr>
              <a:t>Keats, Ezra Jack. </a:t>
            </a:r>
            <a:r>
              <a:rPr lang="en" i="1">
                <a:solidFill>
                  <a:schemeClr val="dk1"/>
                </a:solidFill>
              </a:rPr>
              <a:t>The Snowy Day</a:t>
            </a:r>
            <a:r>
              <a:rPr lang="en">
                <a:solidFill>
                  <a:schemeClr val="dk1"/>
                </a:solidFill>
              </a:rPr>
              <a:t>. New York: Viking, 1962.</a:t>
            </a:r>
            <a:endParaRPr/>
          </a:p>
        </p:txBody>
      </p:sp>
      <p:sp>
        <p:nvSpPr>
          <p:cNvPr id="713" name="Google Shape;713;p9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78</a:t>
            </a:fld>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pic>
        <p:nvPicPr>
          <p:cNvPr id="718" name="Google Shape;718;p91"/>
          <p:cNvPicPr preferRelativeResize="0"/>
          <p:nvPr/>
        </p:nvPicPr>
        <p:blipFill rotWithShape="1">
          <a:blip r:embed="rId3">
            <a:alphaModFix/>
          </a:blip>
          <a:srcRect l="17333" r="8399"/>
          <a:stretch/>
        </p:blipFill>
        <p:spPr>
          <a:xfrm>
            <a:off x="3236524" y="709249"/>
            <a:ext cx="2575252" cy="3370401"/>
          </a:xfrm>
          <a:prstGeom prst="rect">
            <a:avLst/>
          </a:prstGeom>
          <a:noFill/>
          <a:ln w="9525" cap="flat" cmpd="sng">
            <a:solidFill>
              <a:srgbClr val="000000"/>
            </a:solidFill>
            <a:prstDash val="solid"/>
            <a:round/>
            <a:headEnd type="none" w="sm" len="sm"/>
            <a:tailEnd type="none" w="sm" len="sm"/>
          </a:ln>
        </p:spPr>
      </p:pic>
      <p:sp>
        <p:nvSpPr>
          <p:cNvPr id="719" name="Google Shape;719;p91"/>
          <p:cNvSpPr txBox="1">
            <a:spLocks noGrp="1"/>
          </p:cNvSpPr>
          <p:nvPr>
            <p:ph type="subTitle" idx="1"/>
          </p:nvPr>
        </p:nvSpPr>
        <p:spPr>
          <a:xfrm>
            <a:off x="2185675" y="4238275"/>
            <a:ext cx="4887600" cy="5976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dirty="0">
                <a:solidFill>
                  <a:schemeClr val="dk1"/>
                </a:solidFill>
                <a:latin typeface="Arial"/>
                <a:ea typeface="Arial"/>
                <a:cs typeface="Arial"/>
                <a:sym typeface="Arial"/>
              </a:rPr>
              <a:t>Keats, Ezra Jack. </a:t>
            </a:r>
            <a:r>
              <a:rPr lang="en" i="1" dirty="0">
                <a:solidFill>
                  <a:schemeClr val="dk1"/>
                </a:solidFill>
                <a:latin typeface="Arial"/>
                <a:ea typeface="Arial"/>
                <a:cs typeface="Arial"/>
                <a:sym typeface="Arial"/>
              </a:rPr>
              <a:t>The Snowy Day</a:t>
            </a:r>
            <a:r>
              <a:rPr lang="en" dirty="0">
                <a:solidFill>
                  <a:schemeClr val="dk1"/>
                </a:solidFill>
                <a:latin typeface="Arial"/>
                <a:ea typeface="Arial"/>
                <a:cs typeface="Arial"/>
                <a:sym typeface="Arial"/>
              </a:rPr>
              <a:t>. </a:t>
            </a:r>
            <a:r>
              <a:rPr lang="en">
                <a:solidFill>
                  <a:schemeClr val="dk1"/>
                </a:solidFill>
                <a:latin typeface="Arial"/>
                <a:ea typeface="Arial"/>
                <a:cs typeface="Arial"/>
                <a:sym typeface="Arial"/>
              </a:rPr>
              <a:t>New York: Viking</a:t>
            </a:r>
            <a:r>
              <a:rPr lang="en" dirty="0">
                <a:solidFill>
                  <a:schemeClr val="dk1"/>
                </a:solidFill>
                <a:latin typeface="Arial"/>
                <a:ea typeface="Arial"/>
                <a:cs typeface="Arial"/>
                <a:sym typeface="Arial"/>
              </a:rPr>
              <a:t>, 1962.</a:t>
            </a:r>
            <a:endParaRPr dirty="0">
              <a:latin typeface="Arial"/>
              <a:ea typeface="Arial"/>
              <a:cs typeface="Arial"/>
              <a:sym typeface="Arial"/>
            </a:endParaRPr>
          </a:p>
          <a:p>
            <a:pPr marL="0" lvl="0" indent="0" algn="ctr" rtl="0">
              <a:spcBef>
                <a:spcPts val="0"/>
              </a:spcBef>
              <a:spcAft>
                <a:spcPts val="1600"/>
              </a:spcAft>
              <a:buNone/>
            </a:pPr>
            <a:endParaRPr dirty="0"/>
          </a:p>
        </p:txBody>
      </p:sp>
      <p:sp>
        <p:nvSpPr>
          <p:cNvPr id="720" name="Google Shape;720;p91"/>
          <p:cNvSpPr txBox="1"/>
          <p:nvPr/>
        </p:nvSpPr>
        <p:spPr>
          <a:xfrm>
            <a:off x="620713" y="111650"/>
            <a:ext cx="7902600" cy="597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chemeClr val="dk1"/>
                </a:solidFill>
                <a:latin typeface="Verdana"/>
                <a:ea typeface="Verdana"/>
                <a:cs typeface="Verdana"/>
                <a:sym typeface="Verdana"/>
              </a:rPr>
              <a:t>Surely they will lead me somewhere . . .</a:t>
            </a:r>
            <a:endParaRPr/>
          </a:p>
        </p:txBody>
      </p:sp>
      <p:sp>
        <p:nvSpPr>
          <p:cNvPr id="721" name="Google Shape;721;p9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79</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0"/>
          <p:cNvSpPr txBox="1">
            <a:spLocks noGrp="1"/>
          </p:cNvSpPr>
          <p:nvPr>
            <p:ph type="title"/>
          </p:nvPr>
        </p:nvSpPr>
        <p:spPr>
          <a:xfrm>
            <a:off x="311700" y="1281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Books Featured in “Langston Hughes”</a:t>
            </a:r>
            <a:endParaRPr/>
          </a:p>
        </p:txBody>
      </p:sp>
      <p:pic>
        <p:nvPicPr>
          <p:cNvPr id="113" name="Google Shape;113;p20"/>
          <p:cNvPicPr preferRelativeResize="0"/>
          <p:nvPr/>
        </p:nvPicPr>
        <p:blipFill>
          <a:blip r:embed="rId3">
            <a:alphaModFix/>
          </a:blip>
          <a:stretch>
            <a:fillRect/>
          </a:stretch>
        </p:blipFill>
        <p:spPr>
          <a:xfrm>
            <a:off x="4543850" y="682022"/>
            <a:ext cx="1439575" cy="1988350"/>
          </a:xfrm>
          <a:prstGeom prst="rect">
            <a:avLst/>
          </a:prstGeom>
          <a:noFill/>
          <a:ln>
            <a:noFill/>
          </a:ln>
        </p:spPr>
      </p:pic>
      <p:pic>
        <p:nvPicPr>
          <p:cNvPr id="114" name="Google Shape;114;p20"/>
          <p:cNvPicPr preferRelativeResize="0"/>
          <p:nvPr/>
        </p:nvPicPr>
        <p:blipFill>
          <a:blip r:embed="rId4">
            <a:alphaModFix/>
          </a:blip>
          <a:stretch>
            <a:fillRect/>
          </a:stretch>
        </p:blipFill>
        <p:spPr>
          <a:xfrm>
            <a:off x="2565124" y="682026"/>
            <a:ext cx="1304526" cy="1988350"/>
          </a:xfrm>
          <a:prstGeom prst="rect">
            <a:avLst/>
          </a:prstGeom>
          <a:noFill/>
          <a:ln>
            <a:noFill/>
          </a:ln>
        </p:spPr>
      </p:pic>
      <p:pic>
        <p:nvPicPr>
          <p:cNvPr id="115" name="Google Shape;115;p20"/>
          <p:cNvPicPr preferRelativeResize="0"/>
          <p:nvPr/>
        </p:nvPicPr>
        <p:blipFill>
          <a:blip r:embed="rId5">
            <a:alphaModFix/>
          </a:blip>
          <a:stretch>
            <a:fillRect/>
          </a:stretch>
        </p:blipFill>
        <p:spPr>
          <a:xfrm>
            <a:off x="451349" y="682026"/>
            <a:ext cx="1439575" cy="1893597"/>
          </a:xfrm>
          <a:prstGeom prst="rect">
            <a:avLst/>
          </a:prstGeom>
          <a:noFill/>
          <a:ln>
            <a:noFill/>
          </a:ln>
        </p:spPr>
      </p:pic>
      <p:pic>
        <p:nvPicPr>
          <p:cNvPr id="116" name="Google Shape;116;p20"/>
          <p:cNvPicPr preferRelativeResize="0"/>
          <p:nvPr/>
        </p:nvPicPr>
        <p:blipFill>
          <a:blip r:embed="rId6">
            <a:alphaModFix/>
          </a:blip>
          <a:stretch>
            <a:fillRect/>
          </a:stretch>
        </p:blipFill>
        <p:spPr>
          <a:xfrm>
            <a:off x="6731025" y="682025"/>
            <a:ext cx="1595915" cy="2073875"/>
          </a:xfrm>
          <a:prstGeom prst="rect">
            <a:avLst/>
          </a:prstGeom>
          <a:noFill/>
          <a:ln>
            <a:noFill/>
          </a:ln>
        </p:spPr>
      </p:pic>
      <p:pic>
        <p:nvPicPr>
          <p:cNvPr id="117" name="Google Shape;117;p20"/>
          <p:cNvPicPr preferRelativeResize="0"/>
          <p:nvPr/>
        </p:nvPicPr>
        <p:blipFill>
          <a:blip r:embed="rId7">
            <a:alphaModFix/>
          </a:blip>
          <a:stretch>
            <a:fillRect/>
          </a:stretch>
        </p:blipFill>
        <p:spPr>
          <a:xfrm>
            <a:off x="6887375" y="2956412"/>
            <a:ext cx="1439575" cy="1806273"/>
          </a:xfrm>
          <a:prstGeom prst="rect">
            <a:avLst/>
          </a:prstGeom>
          <a:noFill/>
          <a:ln>
            <a:noFill/>
          </a:ln>
        </p:spPr>
      </p:pic>
      <p:pic>
        <p:nvPicPr>
          <p:cNvPr id="118" name="Google Shape;118;p20"/>
          <p:cNvPicPr preferRelativeResize="0"/>
          <p:nvPr/>
        </p:nvPicPr>
        <p:blipFill>
          <a:blip r:embed="rId8">
            <a:alphaModFix/>
          </a:blip>
          <a:stretch>
            <a:fillRect/>
          </a:stretch>
        </p:blipFill>
        <p:spPr>
          <a:xfrm>
            <a:off x="2540963" y="3050817"/>
            <a:ext cx="1439575" cy="1744108"/>
          </a:xfrm>
          <a:prstGeom prst="rect">
            <a:avLst/>
          </a:prstGeom>
          <a:noFill/>
          <a:ln>
            <a:noFill/>
          </a:ln>
        </p:spPr>
      </p:pic>
      <p:pic>
        <p:nvPicPr>
          <p:cNvPr id="119" name="Google Shape;119;p20"/>
          <p:cNvPicPr preferRelativeResize="0"/>
          <p:nvPr/>
        </p:nvPicPr>
        <p:blipFill>
          <a:blip r:embed="rId9">
            <a:alphaModFix/>
          </a:blip>
          <a:stretch>
            <a:fillRect/>
          </a:stretch>
        </p:blipFill>
        <p:spPr>
          <a:xfrm>
            <a:off x="4417309" y="2987500"/>
            <a:ext cx="1866142" cy="1744100"/>
          </a:xfrm>
          <a:prstGeom prst="rect">
            <a:avLst/>
          </a:prstGeom>
          <a:noFill/>
          <a:ln>
            <a:noFill/>
          </a:ln>
        </p:spPr>
      </p:pic>
      <p:pic>
        <p:nvPicPr>
          <p:cNvPr id="120" name="Google Shape;120;p20"/>
          <p:cNvPicPr preferRelativeResize="0"/>
          <p:nvPr/>
        </p:nvPicPr>
        <p:blipFill>
          <a:blip r:embed="rId10">
            <a:alphaModFix/>
          </a:blip>
          <a:stretch>
            <a:fillRect/>
          </a:stretch>
        </p:blipFill>
        <p:spPr>
          <a:xfrm>
            <a:off x="501575" y="3059700"/>
            <a:ext cx="1342150" cy="1726338"/>
          </a:xfrm>
          <a:prstGeom prst="rect">
            <a:avLst/>
          </a:prstGeom>
          <a:noFill/>
          <a:ln>
            <a:noFill/>
          </a:ln>
        </p:spPr>
      </p:pic>
      <p:sp>
        <p:nvSpPr>
          <p:cNvPr id="121" name="Google Shape;121;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a:t>
            </a:fld>
            <a:endParaRPr/>
          </a:p>
        </p:txBody>
      </p:sp>
      <p:sp>
        <p:nvSpPr>
          <p:cNvPr id="122" name="Google Shape;122;p20"/>
          <p:cNvSpPr txBox="1"/>
          <p:nvPr/>
        </p:nvSpPr>
        <p:spPr>
          <a:xfrm>
            <a:off x="7045150" y="2605175"/>
            <a:ext cx="1071000" cy="334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t>(2002)</a:t>
            </a:r>
            <a:endParaRPr sz="1200"/>
          </a:p>
        </p:txBody>
      </p:sp>
      <p:sp>
        <p:nvSpPr>
          <p:cNvPr id="123" name="Google Shape;123;p20"/>
          <p:cNvSpPr txBox="1"/>
          <p:nvPr/>
        </p:nvSpPr>
        <p:spPr>
          <a:xfrm>
            <a:off x="4814863" y="2575625"/>
            <a:ext cx="10710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t>(2007)</a:t>
            </a:r>
            <a:endParaRPr sz="1200"/>
          </a:p>
        </p:txBody>
      </p:sp>
      <p:sp>
        <p:nvSpPr>
          <p:cNvPr id="124" name="Google Shape;124;p20"/>
          <p:cNvSpPr txBox="1"/>
          <p:nvPr/>
        </p:nvSpPr>
        <p:spPr>
          <a:xfrm>
            <a:off x="4988600" y="4649550"/>
            <a:ext cx="8907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t>(2002)</a:t>
            </a:r>
            <a:endParaRPr sz="1200"/>
          </a:p>
        </p:txBody>
      </p:sp>
      <p:sp>
        <p:nvSpPr>
          <p:cNvPr id="125" name="Google Shape;125;p20"/>
          <p:cNvSpPr txBox="1"/>
          <p:nvPr/>
        </p:nvSpPr>
        <p:spPr>
          <a:xfrm>
            <a:off x="2725238" y="2575625"/>
            <a:ext cx="10710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t>(1932)</a:t>
            </a:r>
            <a:endParaRPr sz="1200"/>
          </a:p>
        </p:txBody>
      </p:sp>
      <p:sp>
        <p:nvSpPr>
          <p:cNvPr id="126" name="Google Shape;126;p20"/>
          <p:cNvSpPr txBox="1"/>
          <p:nvPr/>
        </p:nvSpPr>
        <p:spPr>
          <a:xfrm>
            <a:off x="680500" y="4679100"/>
            <a:ext cx="984300" cy="334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t>(2004)</a:t>
            </a:r>
            <a:endParaRPr sz="1200"/>
          </a:p>
        </p:txBody>
      </p:sp>
      <p:sp>
        <p:nvSpPr>
          <p:cNvPr id="127" name="Google Shape;127;p20"/>
          <p:cNvSpPr txBox="1"/>
          <p:nvPr/>
        </p:nvSpPr>
        <p:spPr>
          <a:xfrm>
            <a:off x="635625" y="2493175"/>
            <a:ext cx="10710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t>(1998)</a:t>
            </a:r>
            <a:endParaRPr sz="1200"/>
          </a:p>
        </p:txBody>
      </p:sp>
      <p:sp>
        <p:nvSpPr>
          <p:cNvPr id="128" name="Google Shape;128;p20"/>
          <p:cNvSpPr txBox="1"/>
          <p:nvPr/>
        </p:nvSpPr>
        <p:spPr>
          <a:xfrm>
            <a:off x="7071663" y="4679100"/>
            <a:ext cx="1071000" cy="334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t>(2002)</a:t>
            </a:r>
            <a:endParaRPr sz="1200"/>
          </a:p>
        </p:txBody>
      </p:sp>
      <p:sp>
        <p:nvSpPr>
          <p:cNvPr id="129" name="Google Shape;129;p20"/>
          <p:cNvSpPr txBox="1"/>
          <p:nvPr/>
        </p:nvSpPr>
        <p:spPr>
          <a:xfrm>
            <a:off x="2681888" y="4685850"/>
            <a:ext cx="10710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t>(2012)</a:t>
            </a:r>
            <a:endParaRPr sz="120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p92"/>
          <p:cNvSpPr txBox="1">
            <a:spLocks noGrp="1"/>
          </p:cNvSpPr>
          <p:nvPr>
            <p:ph type="title"/>
          </p:nvPr>
        </p:nvSpPr>
        <p:spPr>
          <a:xfrm>
            <a:off x="311700" y="2405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Read-a-Rama Science Fun</a:t>
            </a:r>
            <a:endParaRPr/>
          </a:p>
        </p:txBody>
      </p:sp>
      <p:sp>
        <p:nvSpPr>
          <p:cNvPr id="727" name="Google Shape;727;p92"/>
          <p:cNvSpPr txBox="1">
            <a:spLocks noGrp="1"/>
          </p:cNvSpPr>
          <p:nvPr>
            <p:ph type="subTitle" idx="1"/>
          </p:nvPr>
        </p:nvSpPr>
        <p:spPr>
          <a:xfrm>
            <a:off x="227550" y="4485475"/>
            <a:ext cx="8520600" cy="5976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t>Clemson, SC 2009</a:t>
            </a:r>
            <a:endParaRPr/>
          </a:p>
        </p:txBody>
      </p:sp>
      <p:pic>
        <p:nvPicPr>
          <p:cNvPr id="728" name="Google Shape;728;p92"/>
          <p:cNvPicPr preferRelativeResize="0"/>
          <p:nvPr/>
        </p:nvPicPr>
        <p:blipFill>
          <a:blip r:embed="rId3">
            <a:alphaModFix/>
          </a:blip>
          <a:stretch>
            <a:fillRect/>
          </a:stretch>
        </p:blipFill>
        <p:spPr>
          <a:xfrm>
            <a:off x="2032925" y="965650"/>
            <a:ext cx="5078149" cy="3367425"/>
          </a:xfrm>
          <a:prstGeom prst="rect">
            <a:avLst/>
          </a:prstGeom>
          <a:noFill/>
          <a:ln>
            <a:noFill/>
          </a:ln>
        </p:spPr>
      </p:pic>
      <p:sp>
        <p:nvSpPr>
          <p:cNvPr id="729" name="Google Shape;729;p9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80</a:t>
            </a:fld>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93"/>
          <p:cNvSpPr txBox="1">
            <a:spLocks noGrp="1"/>
          </p:cNvSpPr>
          <p:nvPr>
            <p:ph type="title"/>
          </p:nvPr>
        </p:nvSpPr>
        <p:spPr>
          <a:xfrm>
            <a:off x="311700" y="2405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Read-a-Rama Splashdown</a:t>
            </a:r>
            <a:endParaRPr/>
          </a:p>
        </p:txBody>
      </p:sp>
      <p:sp>
        <p:nvSpPr>
          <p:cNvPr id="735" name="Google Shape;735;p93"/>
          <p:cNvSpPr txBox="1">
            <a:spLocks noGrp="1"/>
          </p:cNvSpPr>
          <p:nvPr>
            <p:ph type="subTitle" idx="1"/>
          </p:nvPr>
        </p:nvSpPr>
        <p:spPr>
          <a:xfrm>
            <a:off x="227550" y="4485475"/>
            <a:ext cx="8520600" cy="5976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t>Clemson, SC, Summer Camp 2010</a:t>
            </a:r>
            <a:endParaRPr/>
          </a:p>
        </p:txBody>
      </p:sp>
      <p:pic>
        <p:nvPicPr>
          <p:cNvPr id="736" name="Google Shape;736;p93"/>
          <p:cNvPicPr preferRelativeResize="0"/>
          <p:nvPr/>
        </p:nvPicPr>
        <p:blipFill>
          <a:blip r:embed="rId3">
            <a:alphaModFix/>
          </a:blip>
          <a:stretch>
            <a:fillRect/>
          </a:stretch>
        </p:blipFill>
        <p:spPr>
          <a:xfrm>
            <a:off x="2032925" y="813250"/>
            <a:ext cx="5078149" cy="3367425"/>
          </a:xfrm>
          <a:prstGeom prst="rect">
            <a:avLst/>
          </a:prstGeom>
          <a:noFill/>
          <a:ln>
            <a:noFill/>
          </a:ln>
        </p:spPr>
      </p:pic>
      <p:sp>
        <p:nvSpPr>
          <p:cNvPr id="737" name="Google Shape;737;p9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81</a:t>
            </a:fld>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Google Shape;742;p94"/>
          <p:cNvSpPr txBox="1">
            <a:spLocks noGrp="1"/>
          </p:cNvSpPr>
          <p:nvPr>
            <p:ph type="title"/>
          </p:nvPr>
        </p:nvSpPr>
        <p:spPr>
          <a:xfrm>
            <a:off x="311700" y="2405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Dr. Rachelle D. Washington (Bowling discussion)</a:t>
            </a:r>
            <a:endParaRPr/>
          </a:p>
        </p:txBody>
      </p:sp>
      <p:sp>
        <p:nvSpPr>
          <p:cNvPr id="743" name="Google Shape;743;p94"/>
          <p:cNvSpPr txBox="1">
            <a:spLocks noGrp="1"/>
          </p:cNvSpPr>
          <p:nvPr>
            <p:ph type="subTitle" idx="1"/>
          </p:nvPr>
        </p:nvSpPr>
        <p:spPr>
          <a:xfrm>
            <a:off x="227550" y="4485475"/>
            <a:ext cx="8520600" cy="5976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Clr>
                <a:schemeClr val="dk1"/>
              </a:buClr>
              <a:buSzPts val="1100"/>
              <a:buFont typeface="Arial"/>
              <a:buNone/>
            </a:pPr>
            <a:r>
              <a:rPr lang="en">
                <a:solidFill>
                  <a:schemeClr val="dk1"/>
                </a:solidFill>
              </a:rPr>
              <a:t>Clemson, SC, Summer Camp 2010</a:t>
            </a:r>
            <a:endParaRPr/>
          </a:p>
        </p:txBody>
      </p:sp>
      <p:pic>
        <p:nvPicPr>
          <p:cNvPr id="744" name="Google Shape;744;p94"/>
          <p:cNvPicPr preferRelativeResize="0"/>
          <p:nvPr/>
        </p:nvPicPr>
        <p:blipFill>
          <a:blip r:embed="rId3">
            <a:alphaModFix/>
          </a:blip>
          <a:stretch>
            <a:fillRect/>
          </a:stretch>
        </p:blipFill>
        <p:spPr>
          <a:xfrm>
            <a:off x="3171400" y="965650"/>
            <a:ext cx="2233008" cy="3367424"/>
          </a:xfrm>
          <a:prstGeom prst="rect">
            <a:avLst/>
          </a:prstGeom>
          <a:noFill/>
          <a:ln>
            <a:noFill/>
          </a:ln>
        </p:spPr>
      </p:pic>
      <p:sp>
        <p:nvSpPr>
          <p:cNvPr id="745" name="Google Shape;745;p9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82</a:t>
            </a:fld>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95"/>
          <p:cNvSpPr txBox="1">
            <a:spLocks noGrp="1"/>
          </p:cNvSpPr>
          <p:nvPr>
            <p:ph type="title"/>
          </p:nvPr>
        </p:nvSpPr>
        <p:spPr>
          <a:xfrm>
            <a:off x="311700" y="2405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Read-a-Rama Let’s Have a Ball (All Things Round)</a:t>
            </a:r>
            <a:endParaRPr/>
          </a:p>
        </p:txBody>
      </p:sp>
      <p:sp>
        <p:nvSpPr>
          <p:cNvPr id="751" name="Google Shape;751;p95"/>
          <p:cNvSpPr txBox="1">
            <a:spLocks noGrp="1"/>
          </p:cNvSpPr>
          <p:nvPr>
            <p:ph type="subTitle" idx="1"/>
          </p:nvPr>
        </p:nvSpPr>
        <p:spPr>
          <a:xfrm>
            <a:off x="227550" y="4485475"/>
            <a:ext cx="8520600" cy="5976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t>Performing books, Clemson, SC, Summer Camp 2010</a:t>
            </a:r>
            <a:endParaRPr/>
          </a:p>
        </p:txBody>
      </p:sp>
      <p:pic>
        <p:nvPicPr>
          <p:cNvPr id="752" name="Google Shape;752;p95"/>
          <p:cNvPicPr preferRelativeResize="0"/>
          <p:nvPr/>
        </p:nvPicPr>
        <p:blipFill>
          <a:blip r:embed="rId3">
            <a:alphaModFix/>
          </a:blip>
          <a:stretch>
            <a:fillRect/>
          </a:stretch>
        </p:blipFill>
        <p:spPr>
          <a:xfrm>
            <a:off x="2032925" y="965650"/>
            <a:ext cx="5078149" cy="3367425"/>
          </a:xfrm>
          <a:prstGeom prst="rect">
            <a:avLst/>
          </a:prstGeom>
          <a:noFill/>
          <a:ln>
            <a:noFill/>
          </a:ln>
        </p:spPr>
      </p:pic>
      <p:sp>
        <p:nvSpPr>
          <p:cNvPr id="753" name="Google Shape;753;p9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83</a:t>
            </a:fld>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Google Shape;758;p96"/>
          <p:cNvSpPr txBox="1">
            <a:spLocks noGrp="1"/>
          </p:cNvSpPr>
          <p:nvPr>
            <p:ph type="title"/>
          </p:nvPr>
        </p:nvSpPr>
        <p:spPr>
          <a:xfrm>
            <a:off x="311700" y="2405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Booker, the Read-a-Rama Bookworm</a:t>
            </a:r>
            <a:endParaRPr/>
          </a:p>
        </p:txBody>
      </p:sp>
      <p:sp>
        <p:nvSpPr>
          <p:cNvPr id="759" name="Google Shape;759;p9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84</a:t>
            </a:fld>
            <a:endParaRPr/>
          </a:p>
        </p:txBody>
      </p:sp>
      <p:pic>
        <p:nvPicPr>
          <p:cNvPr id="760" name="Google Shape;760;p96"/>
          <p:cNvPicPr preferRelativeResize="0"/>
          <p:nvPr/>
        </p:nvPicPr>
        <p:blipFill>
          <a:blip r:embed="rId3">
            <a:alphaModFix/>
          </a:blip>
          <a:stretch>
            <a:fillRect/>
          </a:stretch>
        </p:blipFill>
        <p:spPr>
          <a:xfrm>
            <a:off x="866475" y="3697125"/>
            <a:ext cx="7152449" cy="1256850"/>
          </a:xfrm>
          <a:prstGeom prst="rect">
            <a:avLst/>
          </a:prstGeom>
          <a:noFill/>
          <a:ln>
            <a:noFill/>
          </a:ln>
        </p:spPr>
      </p:pic>
      <p:pic>
        <p:nvPicPr>
          <p:cNvPr id="761" name="Google Shape;761;p96"/>
          <p:cNvPicPr preferRelativeResize="0"/>
          <p:nvPr/>
        </p:nvPicPr>
        <p:blipFill>
          <a:blip r:embed="rId4">
            <a:alphaModFix/>
          </a:blip>
          <a:stretch>
            <a:fillRect/>
          </a:stretch>
        </p:blipFill>
        <p:spPr>
          <a:xfrm>
            <a:off x="866463" y="2319948"/>
            <a:ext cx="7152451" cy="1143402"/>
          </a:xfrm>
          <a:prstGeom prst="rect">
            <a:avLst/>
          </a:prstGeom>
          <a:noFill/>
          <a:ln>
            <a:noFill/>
          </a:ln>
        </p:spPr>
      </p:pic>
      <p:pic>
        <p:nvPicPr>
          <p:cNvPr id="762" name="Google Shape;762;p96"/>
          <p:cNvPicPr preferRelativeResize="0"/>
          <p:nvPr/>
        </p:nvPicPr>
        <p:blipFill>
          <a:blip r:embed="rId5">
            <a:alphaModFix/>
          </a:blip>
          <a:stretch>
            <a:fillRect/>
          </a:stretch>
        </p:blipFill>
        <p:spPr>
          <a:xfrm>
            <a:off x="866475" y="878846"/>
            <a:ext cx="7152450" cy="1207329"/>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p97"/>
          <p:cNvSpPr txBox="1">
            <a:spLocks noGrp="1"/>
          </p:cNvSpPr>
          <p:nvPr>
            <p:ph type="title"/>
          </p:nvPr>
        </p:nvSpPr>
        <p:spPr>
          <a:xfrm>
            <a:off x="311700" y="2405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Read-a-Rama Spooktacular</a:t>
            </a:r>
            <a:endParaRPr/>
          </a:p>
        </p:txBody>
      </p:sp>
      <p:sp>
        <p:nvSpPr>
          <p:cNvPr id="768" name="Google Shape;768;p97"/>
          <p:cNvSpPr txBox="1">
            <a:spLocks noGrp="1"/>
          </p:cNvSpPr>
          <p:nvPr>
            <p:ph type="subTitle" idx="1"/>
          </p:nvPr>
        </p:nvSpPr>
        <p:spPr>
          <a:xfrm>
            <a:off x="227550" y="4485475"/>
            <a:ext cx="8520600" cy="5976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a:t>Michelle Martin playing guitar for families &amp; her students @ Read-a-Rama Spooktacular, </a:t>
            </a:r>
            <a:endParaRPr/>
          </a:p>
          <a:p>
            <a:pPr marL="0" lvl="0" indent="0" algn="ctr" rtl="0">
              <a:lnSpc>
                <a:spcPct val="100000"/>
              </a:lnSpc>
              <a:spcBef>
                <a:spcPts val="0"/>
              </a:spcBef>
              <a:spcAft>
                <a:spcPts val="0"/>
              </a:spcAft>
              <a:buNone/>
            </a:pPr>
            <a:r>
              <a:rPr lang="en"/>
              <a:t>Richland Library, Columbia, SC, Fall 2015</a:t>
            </a:r>
            <a:endParaRPr/>
          </a:p>
        </p:txBody>
      </p:sp>
      <p:pic>
        <p:nvPicPr>
          <p:cNvPr id="769" name="Google Shape;769;p97"/>
          <p:cNvPicPr preferRelativeResize="0"/>
          <p:nvPr/>
        </p:nvPicPr>
        <p:blipFill>
          <a:blip r:embed="rId3">
            <a:alphaModFix/>
          </a:blip>
          <a:stretch>
            <a:fillRect/>
          </a:stretch>
        </p:blipFill>
        <p:spPr>
          <a:xfrm>
            <a:off x="2046425" y="888025"/>
            <a:ext cx="5051140" cy="3367427"/>
          </a:xfrm>
          <a:prstGeom prst="rect">
            <a:avLst/>
          </a:prstGeom>
          <a:noFill/>
          <a:ln>
            <a:noFill/>
          </a:ln>
        </p:spPr>
      </p:pic>
      <p:sp>
        <p:nvSpPr>
          <p:cNvPr id="770" name="Google Shape;770;p9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85</a:t>
            </a:fld>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5" name="Google Shape;775;p98"/>
          <p:cNvSpPr txBox="1">
            <a:spLocks noGrp="1"/>
          </p:cNvSpPr>
          <p:nvPr>
            <p:ph type="title"/>
          </p:nvPr>
        </p:nvSpPr>
        <p:spPr>
          <a:xfrm>
            <a:off x="311700" y="2405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Read-a-Rama Rocks (Geology &amp; Music)</a:t>
            </a:r>
            <a:endParaRPr/>
          </a:p>
        </p:txBody>
      </p:sp>
      <p:sp>
        <p:nvSpPr>
          <p:cNvPr id="776" name="Google Shape;776;p98"/>
          <p:cNvSpPr txBox="1">
            <a:spLocks noGrp="1"/>
          </p:cNvSpPr>
          <p:nvPr>
            <p:ph type="subTitle" idx="1"/>
          </p:nvPr>
        </p:nvSpPr>
        <p:spPr>
          <a:xfrm>
            <a:off x="227550" y="4485475"/>
            <a:ext cx="8520600" cy="5976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t>Richmond Beach, WA, Summer Camp 2017</a:t>
            </a:r>
            <a:endParaRPr/>
          </a:p>
        </p:txBody>
      </p:sp>
      <p:pic>
        <p:nvPicPr>
          <p:cNvPr id="777" name="Google Shape;777;p98"/>
          <p:cNvPicPr preferRelativeResize="0"/>
          <p:nvPr/>
        </p:nvPicPr>
        <p:blipFill>
          <a:blip r:embed="rId3">
            <a:alphaModFix/>
          </a:blip>
          <a:stretch>
            <a:fillRect/>
          </a:stretch>
        </p:blipFill>
        <p:spPr>
          <a:xfrm>
            <a:off x="2242900" y="965650"/>
            <a:ext cx="4489894" cy="3367421"/>
          </a:xfrm>
          <a:prstGeom prst="rect">
            <a:avLst/>
          </a:prstGeom>
          <a:noFill/>
          <a:ln>
            <a:noFill/>
          </a:ln>
        </p:spPr>
      </p:pic>
      <p:sp>
        <p:nvSpPr>
          <p:cNvPr id="778" name="Google Shape;778;p9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86</a:t>
            </a:fld>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p99"/>
          <p:cNvSpPr txBox="1">
            <a:spLocks noGrp="1"/>
          </p:cNvSpPr>
          <p:nvPr>
            <p:ph type="title"/>
          </p:nvPr>
        </p:nvSpPr>
        <p:spPr>
          <a:xfrm>
            <a:off x="311700" y="240550"/>
            <a:ext cx="8520600" cy="4807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THANKS!</a:t>
            </a:r>
            <a:endParaRPr/>
          </a:p>
          <a:p>
            <a:pPr marL="0" lvl="0" indent="0" algn="l" rtl="0">
              <a:spcBef>
                <a:spcPts val="0"/>
              </a:spcBef>
              <a:spcAft>
                <a:spcPts val="0"/>
              </a:spcAft>
              <a:buNone/>
            </a:pPr>
            <a:r>
              <a:rPr lang="en" sz="2200"/>
              <a:t>Nate Bogopolsky, Music in the Stacks with Style - Music Coach</a:t>
            </a:r>
            <a:endParaRPr sz="2200"/>
          </a:p>
          <a:p>
            <a:pPr marL="0" lvl="0" indent="0" algn="l" rtl="0">
              <a:spcBef>
                <a:spcPts val="0"/>
              </a:spcBef>
              <a:spcAft>
                <a:spcPts val="0"/>
              </a:spcAft>
              <a:buNone/>
            </a:pPr>
            <a:r>
              <a:rPr lang="en" sz="2200"/>
              <a:t>Mike Eisenberg, former iSchool Dean - Guitar Coach</a:t>
            </a:r>
            <a:endParaRPr sz="2200"/>
          </a:p>
          <a:p>
            <a:pPr marL="0" lvl="0" indent="0" algn="l" rtl="0">
              <a:spcBef>
                <a:spcPts val="0"/>
              </a:spcBef>
              <a:spcAft>
                <a:spcPts val="0"/>
              </a:spcAft>
              <a:buNone/>
            </a:pPr>
            <a:r>
              <a:rPr lang="en" sz="2200"/>
              <a:t>Molly Barnes, BFL Music Director - Vocal Coach</a:t>
            </a:r>
            <a:endParaRPr sz="2200"/>
          </a:p>
          <a:p>
            <a:pPr marL="0" lvl="0" indent="0" algn="l" rtl="0">
              <a:spcBef>
                <a:spcPts val="0"/>
              </a:spcBef>
              <a:spcAft>
                <a:spcPts val="0"/>
              </a:spcAft>
              <a:buNone/>
            </a:pPr>
            <a:r>
              <a:rPr lang="en" sz="2200"/>
              <a:t>Andrew McKenna Foster, iSchool GA Crew - Tech Support</a:t>
            </a:r>
            <a:endParaRPr sz="2200"/>
          </a:p>
          <a:p>
            <a:pPr marL="0" lvl="0" indent="0" algn="l" rtl="0">
              <a:spcBef>
                <a:spcPts val="0"/>
              </a:spcBef>
              <a:spcAft>
                <a:spcPts val="0"/>
              </a:spcAft>
              <a:buNone/>
            </a:pPr>
            <a:r>
              <a:rPr lang="en" sz="2200"/>
              <a:t>J. Elizabeth Mills - Beverly Cleary GA</a:t>
            </a:r>
            <a:endParaRPr sz="2200"/>
          </a:p>
          <a:p>
            <a:pPr marL="0" lvl="0" indent="0" algn="l" rtl="0">
              <a:spcBef>
                <a:spcPts val="0"/>
              </a:spcBef>
              <a:spcAft>
                <a:spcPts val="0"/>
              </a:spcAft>
              <a:buNone/>
            </a:pPr>
            <a:r>
              <a:rPr lang="en" sz="2200"/>
              <a:t>Amelia Hare - my daughter</a:t>
            </a:r>
            <a:endParaRPr sz="2200"/>
          </a:p>
          <a:p>
            <a:pPr marL="0" lvl="0" indent="0" algn="l" rtl="0">
              <a:spcBef>
                <a:spcPts val="0"/>
              </a:spcBef>
              <a:spcAft>
                <a:spcPts val="0"/>
              </a:spcAft>
              <a:buNone/>
            </a:pPr>
            <a:r>
              <a:rPr lang="en" sz="2200"/>
              <a:t>Lee Talley - ChLA Songbird</a:t>
            </a:r>
            <a:endParaRPr sz="2200"/>
          </a:p>
          <a:p>
            <a:pPr marL="0" lvl="0" indent="0" algn="l" rtl="0">
              <a:spcBef>
                <a:spcPts val="0"/>
              </a:spcBef>
              <a:spcAft>
                <a:spcPts val="0"/>
              </a:spcAft>
              <a:buNone/>
            </a:pPr>
            <a:r>
              <a:rPr lang="en" sz="2200"/>
              <a:t>Libby Gruner - ChLA Songbird</a:t>
            </a:r>
            <a:endParaRPr sz="2200"/>
          </a:p>
          <a:p>
            <a:pPr marL="0" lvl="0" indent="0" algn="l" rtl="0">
              <a:spcBef>
                <a:spcPts val="0"/>
              </a:spcBef>
              <a:spcAft>
                <a:spcPts val="0"/>
              </a:spcAft>
              <a:buNone/>
            </a:pPr>
            <a:r>
              <a:rPr lang="en" sz="2200"/>
              <a:t>Ngozi Onuorah - On-site Tech Support</a:t>
            </a:r>
            <a:endParaRPr sz="2200"/>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ctr" rtl="0">
              <a:spcBef>
                <a:spcPts val="0"/>
              </a:spcBef>
              <a:spcAft>
                <a:spcPts val="0"/>
              </a:spcAft>
              <a:buNone/>
            </a:pPr>
            <a:endParaRPr/>
          </a:p>
        </p:txBody>
      </p:sp>
      <p:sp>
        <p:nvSpPr>
          <p:cNvPr id="784" name="Google Shape;784;p9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87</a:t>
            </a:fld>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p100"/>
          <p:cNvSpPr txBox="1">
            <a:spLocks noGrp="1"/>
          </p:cNvSpPr>
          <p:nvPr>
            <p:ph type="title"/>
          </p:nvPr>
        </p:nvSpPr>
        <p:spPr>
          <a:xfrm>
            <a:off x="311700" y="2405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Big Blue Marble </a:t>
            </a:r>
            <a:r>
              <a:rPr lang="en">
                <a:solidFill>
                  <a:srgbClr val="233A44"/>
                </a:solidFill>
                <a:latin typeface="Calibri"/>
                <a:ea typeface="Calibri"/>
                <a:cs typeface="Calibri"/>
                <a:sym typeface="Calibri"/>
              </a:rPr>
              <a:t>by Michelle H. Martin @1989</a:t>
            </a:r>
            <a:endParaRPr/>
          </a:p>
          <a:p>
            <a:pPr marL="0" lvl="0" indent="0" algn="ctr" rtl="0">
              <a:spcBef>
                <a:spcPts val="0"/>
              </a:spcBef>
              <a:spcAft>
                <a:spcPts val="0"/>
              </a:spcAft>
              <a:buNone/>
            </a:pPr>
            <a:endParaRPr/>
          </a:p>
        </p:txBody>
      </p:sp>
      <p:sp>
        <p:nvSpPr>
          <p:cNvPr id="790" name="Google Shape;790;p100"/>
          <p:cNvSpPr txBox="1"/>
          <p:nvPr/>
        </p:nvSpPr>
        <p:spPr>
          <a:xfrm>
            <a:off x="559050" y="1034300"/>
            <a:ext cx="7743300" cy="331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dk1"/>
                </a:solidFill>
                <a:latin typeface="Verdana"/>
                <a:ea typeface="Verdana"/>
                <a:cs typeface="Verdana"/>
                <a:sym typeface="Verdana"/>
              </a:rPr>
              <a:t>We will love </a:t>
            </a:r>
            <a:r>
              <a:rPr lang="en" sz="2400" b="1">
                <a:solidFill>
                  <a:schemeClr val="dk1"/>
                </a:solidFill>
                <a:latin typeface="Verdana"/>
                <a:ea typeface="Verdana"/>
                <a:cs typeface="Verdana"/>
                <a:sym typeface="Verdana"/>
              </a:rPr>
              <a:t>the earth</a:t>
            </a:r>
            <a:r>
              <a:rPr lang="en" sz="2400">
                <a:solidFill>
                  <a:schemeClr val="dk1"/>
                </a:solidFill>
                <a:latin typeface="Verdana"/>
                <a:ea typeface="Verdana"/>
                <a:cs typeface="Verdana"/>
                <a:sym typeface="Verdana"/>
              </a:rPr>
              <a:t> wherever we roam,</a:t>
            </a:r>
            <a:endParaRPr sz="2400">
              <a:solidFill>
                <a:schemeClr val="dk1"/>
              </a:solidFill>
              <a:latin typeface="Verdana"/>
              <a:ea typeface="Verdana"/>
              <a:cs typeface="Verdana"/>
              <a:sym typeface="Verdana"/>
            </a:endParaRPr>
          </a:p>
          <a:p>
            <a:pPr marL="0" lvl="0" indent="0" algn="l" rtl="0">
              <a:spcBef>
                <a:spcPts val="0"/>
              </a:spcBef>
              <a:spcAft>
                <a:spcPts val="0"/>
              </a:spcAft>
              <a:buNone/>
            </a:pPr>
            <a:r>
              <a:rPr lang="en" sz="2400">
                <a:solidFill>
                  <a:schemeClr val="dk1"/>
                </a:solidFill>
                <a:latin typeface="Verdana"/>
                <a:ea typeface="Verdana"/>
                <a:cs typeface="Verdana"/>
                <a:sym typeface="Verdana"/>
              </a:rPr>
              <a:t>For this Big Blue Marble is our home,</a:t>
            </a:r>
            <a:endParaRPr sz="2400">
              <a:solidFill>
                <a:schemeClr val="dk1"/>
              </a:solidFill>
              <a:latin typeface="Verdana"/>
              <a:ea typeface="Verdana"/>
              <a:cs typeface="Verdana"/>
              <a:sym typeface="Verdana"/>
            </a:endParaRPr>
          </a:p>
          <a:p>
            <a:pPr marL="0" lvl="0" indent="0" algn="l" rtl="0">
              <a:spcBef>
                <a:spcPts val="0"/>
              </a:spcBef>
              <a:spcAft>
                <a:spcPts val="0"/>
              </a:spcAft>
              <a:buNone/>
            </a:pPr>
            <a:r>
              <a:rPr lang="en" sz="2400">
                <a:solidFill>
                  <a:schemeClr val="dk1"/>
                </a:solidFill>
                <a:latin typeface="Verdana"/>
                <a:ea typeface="Verdana"/>
                <a:cs typeface="Verdana"/>
                <a:sym typeface="Verdana"/>
              </a:rPr>
              <a:t>And we know that everyone in it,</a:t>
            </a:r>
            <a:endParaRPr sz="2400">
              <a:solidFill>
                <a:schemeClr val="dk1"/>
              </a:solidFill>
              <a:latin typeface="Verdana"/>
              <a:ea typeface="Verdana"/>
              <a:cs typeface="Verdana"/>
              <a:sym typeface="Verdana"/>
            </a:endParaRPr>
          </a:p>
          <a:p>
            <a:pPr marL="0" lvl="0" indent="0" algn="l" rtl="0">
              <a:spcBef>
                <a:spcPts val="0"/>
              </a:spcBef>
              <a:spcAft>
                <a:spcPts val="0"/>
              </a:spcAft>
              <a:buNone/>
            </a:pPr>
            <a:r>
              <a:rPr lang="en" sz="2400">
                <a:solidFill>
                  <a:schemeClr val="dk1"/>
                </a:solidFill>
                <a:latin typeface="Verdana"/>
                <a:ea typeface="Verdana"/>
                <a:cs typeface="Verdana"/>
                <a:sym typeface="Verdana"/>
              </a:rPr>
              <a:t>And we know that everything in it</a:t>
            </a:r>
            <a:endParaRPr sz="2400">
              <a:solidFill>
                <a:schemeClr val="dk1"/>
              </a:solidFill>
              <a:latin typeface="Verdana"/>
              <a:ea typeface="Verdana"/>
              <a:cs typeface="Verdana"/>
              <a:sym typeface="Verdana"/>
            </a:endParaRPr>
          </a:p>
          <a:p>
            <a:pPr marL="0" lvl="0" indent="0" algn="l" rtl="0">
              <a:spcBef>
                <a:spcPts val="0"/>
              </a:spcBef>
              <a:spcAft>
                <a:spcPts val="0"/>
              </a:spcAft>
              <a:buNone/>
            </a:pPr>
            <a:r>
              <a:rPr lang="en" sz="2400">
                <a:solidFill>
                  <a:schemeClr val="dk1"/>
                </a:solidFill>
                <a:latin typeface="Verdana"/>
                <a:ea typeface="Verdana"/>
                <a:cs typeface="Verdana"/>
                <a:sym typeface="Verdana"/>
              </a:rPr>
              <a:t>Will always be a part of who we are.</a:t>
            </a:r>
            <a:endParaRPr sz="2400">
              <a:solidFill>
                <a:schemeClr val="dk1"/>
              </a:solidFill>
              <a:latin typeface="Verdana"/>
              <a:ea typeface="Verdana"/>
              <a:cs typeface="Verdana"/>
              <a:sym typeface="Verdana"/>
            </a:endParaRPr>
          </a:p>
          <a:p>
            <a:pPr marL="0" lvl="0" indent="0" algn="l" rtl="0">
              <a:spcBef>
                <a:spcPts val="0"/>
              </a:spcBef>
              <a:spcAft>
                <a:spcPts val="0"/>
              </a:spcAft>
              <a:buNone/>
            </a:pPr>
            <a:r>
              <a:rPr lang="en" sz="2400">
                <a:solidFill>
                  <a:schemeClr val="dk1"/>
                </a:solidFill>
                <a:latin typeface="Verdana"/>
                <a:ea typeface="Verdana"/>
                <a:cs typeface="Verdana"/>
                <a:sym typeface="Verdana"/>
              </a:rPr>
              <a:t> </a:t>
            </a:r>
            <a:endParaRPr sz="2400">
              <a:solidFill>
                <a:schemeClr val="dk1"/>
              </a:solidFill>
              <a:latin typeface="Verdana"/>
              <a:ea typeface="Verdana"/>
              <a:cs typeface="Verdana"/>
              <a:sym typeface="Verdana"/>
            </a:endParaRPr>
          </a:p>
          <a:p>
            <a:pPr marL="0" lvl="0" indent="0" algn="l" rtl="0">
              <a:spcBef>
                <a:spcPts val="0"/>
              </a:spcBef>
              <a:spcAft>
                <a:spcPts val="0"/>
              </a:spcAft>
              <a:buNone/>
            </a:pPr>
            <a:r>
              <a:rPr lang="en" sz="2400">
                <a:solidFill>
                  <a:schemeClr val="dk1"/>
                </a:solidFill>
                <a:latin typeface="Verdana"/>
                <a:ea typeface="Verdana"/>
                <a:cs typeface="Verdana"/>
                <a:sym typeface="Verdana"/>
              </a:rPr>
              <a:t>Substitute “the earth” for: </a:t>
            </a:r>
            <a:endParaRPr sz="2400">
              <a:solidFill>
                <a:schemeClr val="dk1"/>
              </a:solidFill>
              <a:latin typeface="Verdana"/>
              <a:ea typeface="Verdana"/>
              <a:cs typeface="Verdana"/>
              <a:sym typeface="Verdana"/>
            </a:endParaRPr>
          </a:p>
          <a:p>
            <a:pPr marL="0" lvl="0" indent="0" algn="l" rtl="0">
              <a:spcBef>
                <a:spcPts val="0"/>
              </a:spcBef>
              <a:spcAft>
                <a:spcPts val="0"/>
              </a:spcAft>
              <a:buNone/>
            </a:pPr>
            <a:r>
              <a:rPr lang="en" sz="2400">
                <a:solidFill>
                  <a:schemeClr val="dk1"/>
                </a:solidFill>
                <a:latin typeface="Verdana"/>
                <a:ea typeface="Verdana"/>
                <a:cs typeface="Verdana"/>
                <a:sym typeface="Verdana"/>
              </a:rPr>
              <a:t>Tall trees	Green grass	The sun		The moon	</a:t>
            </a:r>
            <a:endParaRPr sz="2400">
              <a:solidFill>
                <a:schemeClr val="dk1"/>
              </a:solidFill>
              <a:latin typeface="Verdana"/>
              <a:ea typeface="Verdana"/>
              <a:cs typeface="Verdana"/>
              <a:sym typeface="Verdana"/>
            </a:endParaRPr>
          </a:p>
        </p:txBody>
      </p:sp>
      <p:sp>
        <p:nvSpPr>
          <p:cNvPr id="791" name="Google Shape;791;p10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88</a:t>
            </a:fld>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6" name="Google Shape;796;p101"/>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Works Cited</a:t>
            </a:r>
            <a:endParaRPr/>
          </a:p>
        </p:txBody>
      </p:sp>
      <p:sp>
        <p:nvSpPr>
          <p:cNvPr id="797" name="Google Shape;797;p101"/>
          <p:cNvSpPr txBox="1">
            <a:spLocks noGrp="1"/>
          </p:cNvSpPr>
          <p:nvPr>
            <p:ph type="subTitle" idx="1"/>
          </p:nvPr>
        </p:nvSpPr>
        <p:spPr>
          <a:xfrm>
            <a:off x="108900" y="413725"/>
            <a:ext cx="8926200" cy="4643100"/>
          </a:xfrm>
          <a:prstGeom prst="rect">
            <a:avLst/>
          </a:prstGeom>
        </p:spPr>
        <p:txBody>
          <a:bodyPr spcFirstLastPara="1" wrap="square" lIns="91425" tIns="91425" rIns="91425" bIns="91425" anchor="t" anchorCtr="0">
            <a:noAutofit/>
          </a:bodyPr>
          <a:lstStyle/>
          <a:p>
            <a:pPr marL="457200" lvl="0" indent="-457200" algn="l" rtl="0">
              <a:lnSpc>
                <a:spcPct val="100000"/>
              </a:lnSpc>
              <a:spcBef>
                <a:spcPts val="0"/>
              </a:spcBef>
              <a:spcAft>
                <a:spcPts val="0"/>
              </a:spcAft>
              <a:buClr>
                <a:schemeClr val="dk1"/>
              </a:buClr>
              <a:buSzPts val="1100"/>
              <a:buFont typeface="Arial"/>
              <a:buNone/>
            </a:pPr>
            <a:r>
              <a:rPr lang="en" sz="1000">
                <a:solidFill>
                  <a:schemeClr val="dk1"/>
                </a:solidFill>
              </a:rPr>
              <a:t>Baby Go Bye-Bye. Feeling Retro. </a:t>
            </a:r>
            <a:r>
              <a:rPr lang="en" sz="1000" u="sng">
                <a:solidFill>
                  <a:srgbClr val="1155CC"/>
                </a:solidFill>
                <a:hlinkClick r:id="rId3"/>
              </a:rPr>
              <a:t>http://www.feelingretro.com/toys/Girl-Toys/baby-go-bye-bye.php</a:t>
            </a:r>
            <a:r>
              <a:rPr lang="en" sz="1000">
                <a:solidFill>
                  <a:schemeClr val="dk1"/>
                </a:solidFill>
              </a:rPr>
              <a:t>. Accessed 26 Oct. 2019</a:t>
            </a:r>
            <a:endParaRPr sz="1000" i="1">
              <a:solidFill>
                <a:schemeClr val="dk1"/>
              </a:solidFill>
            </a:endParaRPr>
          </a:p>
          <a:p>
            <a:pPr marL="457200" lvl="0" indent="-457200" algn="l" rtl="0">
              <a:lnSpc>
                <a:spcPct val="100000"/>
              </a:lnSpc>
              <a:spcBef>
                <a:spcPts val="0"/>
              </a:spcBef>
              <a:spcAft>
                <a:spcPts val="0"/>
              </a:spcAft>
              <a:buClr>
                <a:schemeClr val="dk1"/>
              </a:buClr>
              <a:buSzPts val="1100"/>
              <a:buFont typeface="Arial"/>
              <a:buNone/>
            </a:pPr>
            <a:r>
              <a:rPr lang="en" sz="1000" i="1">
                <a:solidFill>
                  <a:schemeClr val="dk1"/>
                </a:solidFill>
              </a:rPr>
              <a:t>Brownies’ Book Magazine</a:t>
            </a:r>
            <a:r>
              <a:rPr lang="en" sz="1000">
                <a:solidFill>
                  <a:schemeClr val="dk1"/>
                </a:solidFill>
              </a:rPr>
              <a:t>. July 1920. </a:t>
            </a:r>
            <a:r>
              <a:rPr lang="en" sz="1000" u="sng">
                <a:solidFill>
                  <a:srgbClr val="1155CC"/>
                </a:solidFill>
                <a:hlinkClick r:id="rId4"/>
              </a:rPr>
              <a:t>http://childlit.unl.edu/topics/edi.brownies.html</a:t>
            </a:r>
            <a:endParaRPr sz="1000">
              <a:solidFill>
                <a:schemeClr val="dk1"/>
              </a:solidFill>
            </a:endParaRPr>
          </a:p>
          <a:p>
            <a:pPr marL="457200" lvl="0" indent="-457200" algn="l" rtl="0">
              <a:lnSpc>
                <a:spcPct val="100000"/>
              </a:lnSpc>
              <a:spcBef>
                <a:spcPts val="0"/>
              </a:spcBef>
              <a:spcAft>
                <a:spcPts val="0"/>
              </a:spcAft>
              <a:buClr>
                <a:schemeClr val="dk1"/>
              </a:buClr>
              <a:buSzPts val="1100"/>
              <a:buFont typeface="Arial"/>
              <a:buNone/>
            </a:pPr>
            <a:r>
              <a:rPr lang="en" sz="1000">
                <a:solidFill>
                  <a:schemeClr val="dk1"/>
                </a:solidFill>
              </a:rPr>
              <a:t>"Children's Books as a Radical Act." </a:t>
            </a:r>
            <a:r>
              <a:rPr lang="en" sz="1000" i="1">
                <a:solidFill>
                  <a:schemeClr val="dk1"/>
                </a:solidFill>
              </a:rPr>
              <a:t>Reflection Press</a:t>
            </a:r>
            <a:r>
              <a:rPr lang="en" sz="1000">
                <a:solidFill>
                  <a:schemeClr val="dk1"/>
                </a:solidFill>
              </a:rPr>
              <a:t>, www.reflectionpress.com/childrens-books-radicalact/. Accessed 12 Sept. 2019.</a:t>
            </a:r>
            <a:endParaRPr sz="1000">
              <a:solidFill>
                <a:schemeClr val="dk1"/>
              </a:solidFill>
            </a:endParaRPr>
          </a:p>
          <a:p>
            <a:pPr marL="457200" lvl="0" indent="-457200" algn="l" rtl="0">
              <a:lnSpc>
                <a:spcPct val="100000"/>
              </a:lnSpc>
              <a:spcBef>
                <a:spcPts val="0"/>
              </a:spcBef>
              <a:spcAft>
                <a:spcPts val="0"/>
              </a:spcAft>
              <a:buClr>
                <a:schemeClr val="dk1"/>
              </a:buClr>
              <a:buSzPts val="1100"/>
              <a:buFont typeface="Arial"/>
              <a:buNone/>
            </a:pPr>
            <a:r>
              <a:rPr lang="en" sz="1000">
                <a:solidFill>
                  <a:schemeClr val="dk1"/>
                </a:solidFill>
              </a:rPr>
              <a:t>Cooper, Floyd. </a:t>
            </a:r>
            <a:r>
              <a:rPr lang="en" sz="1000" i="1">
                <a:solidFill>
                  <a:schemeClr val="dk1"/>
                </a:solidFill>
              </a:rPr>
              <a:t>Coming Home: From the Life of Langston Hughes</a:t>
            </a:r>
            <a:r>
              <a:rPr lang="en" sz="1000">
                <a:solidFill>
                  <a:schemeClr val="dk1"/>
                </a:solidFill>
              </a:rPr>
              <a:t>. Philomel, 1994.</a:t>
            </a:r>
            <a:endParaRPr sz="1000">
              <a:solidFill>
                <a:schemeClr val="dk1"/>
              </a:solidFill>
            </a:endParaRPr>
          </a:p>
          <a:p>
            <a:pPr marL="457200" lvl="0" indent="-457200" algn="l" rtl="0">
              <a:lnSpc>
                <a:spcPct val="100000"/>
              </a:lnSpc>
              <a:spcBef>
                <a:spcPts val="0"/>
              </a:spcBef>
              <a:spcAft>
                <a:spcPts val="0"/>
              </a:spcAft>
              <a:buClr>
                <a:schemeClr val="dk1"/>
              </a:buClr>
              <a:buSzPts val="1100"/>
              <a:buFont typeface="Arial"/>
              <a:buNone/>
            </a:pPr>
            <a:r>
              <a:rPr lang="en" sz="1000">
                <a:solidFill>
                  <a:schemeClr val="dk1"/>
                </a:solidFill>
              </a:rPr>
              <a:t>Delgado, Richard and Jean Stefancic. Critical Race Theory: An Introduction. New York University Press, 2001. </a:t>
            </a:r>
            <a:endParaRPr sz="1000">
              <a:solidFill>
                <a:schemeClr val="dk1"/>
              </a:solidFill>
            </a:endParaRPr>
          </a:p>
          <a:p>
            <a:pPr marL="457200" lvl="0" indent="-457200" algn="l" rtl="0">
              <a:lnSpc>
                <a:spcPct val="100000"/>
              </a:lnSpc>
              <a:spcBef>
                <a:spcPts val="0"/>
              </a:spcBef>
              <a:spcAft>
                <a:spcPts val="0"/>
              </a:spcAft>
              <a:buClr>
                <a:schemeClr val="dk1"/>
              </a:buClr>
              <a:buSzPts val="1100"/>
              <a:buFont typeface="Arial"/>
              <a:buNone/>
            </a:pPr>
            <a:r>
              <a:rPr lang="en" sz="1000">
                <a:solidFill>
                  <a:schemeClr val="dk1"/>
                </a:solidFill>
              </a:rPr>
              <a:t>DiAngelo, Robin. </a:t>
            </a:r>
            <a:r>
              <a:rPr lang="en" sz="1000" i="1">
                <a:solidFill>
                  <a:schemeClr val="dk1"/>
                </a:solidFill>
              </a:rPr>
              <a:t>White Fragility: Why It’s So Hard for White People to Talk About Racism</a:t>
            </a:r>
            <a:r>
              <a:rPr lang="en" sz="1000">
                <a:solidFill>
                  <a:schemeClr val="dk1"/>
                </a:solidFill>
              </a:rPr>
              <a:t>. Beacon Press, 2018. </a:t>
            </a:r>
            <a:endParaRPr sz="1000">
              <a:solidFill>
                <a:schemeClr val="dk1"/>
              </a:solidFill>
            </a:endParaRPr>
          </a:p>
          <a:p>
            <a:pPr marL="457200" lvl="0" indent="-457200" algn="l" rtl="0">
              <a:lnSpc>
                <a:spcPct val="100000"/>
              </a:lnSpc>
              <a:spcBef>
                <a:spcPts val="0"/>
              </a:spcBef>
              <a:spcAft>
                <a:spcPts val="0"/>
              </a:spcAft>
              <a:buClr>
                <a:schemeClr val="dk1"/>
              </a:buClr>
              <a:buSzPts val="1100"/>
              <a:buFont typeface="Arial"/>
              <a:buNone/>
            </a:pPr>
            <a:r>
              <a:rPr lang="en" sz="1000">
                <a:solidFill>
                  <a:schemeClr val="dk1"/>
                </a:solidFill>
              </a:rPr>
              <a:t>Hughes, Langston. </a:t>
            </a:r>
            <a:r>
              <a:rPr lang="en" sz="1000" i="1">
                <a:solidFill>
                  <a:schemeClr val="dk1"/>
                </a:solidFill>
              </a:rPr>
              <a:t>The Dream Keeper and Other Poems</a:t>
            </a:r>
            <a:r>
              <a:rPr lang="en" sz="1000">
                <a:solidFill>
                  <a:schemeClr val="dk1"/>
                </a:solidFill>
              </a:rPr>
              <a:t>. Illustrated by Helen Sewell, Alfred A. Knopf, 1932.</a:t>
            </a:r>
            <a:endParaRPr sz="1000">
              <a:solidFill>
                <a:schemeClr val="dk1"/>
              </a:solidFill>
            </a:endParaRPr>
          </a:p>
          <a:p>
            <a:pPr marL="457200" lvl="0" indent="-457200" algn="l" rtl="0">
              <a:lnSpc>
                <a:spcPct val="100000"/>
              </a:lnSpc>
              <a:spcBef>
                <a:spcPts val="0"/>
              </a:spcBef>
              <a:spcAft>
                <a:spcPts val="0"/>
              </a:spcAft>
              <a:buClr>
                <a:schemeClr val="dk1"/>
              </a:buClr>
              <a:buSzPts val="1100"/>
              <a:buFont typeface="Arial"/>
              <a:buNone/>
            </a:pPr>
            <a:r>
              <a:rPr lang="en" sz="1000">
                <a:solidFill>
                  <a:schemeClr val="dk1"/>
                </a:solidFill>
              </a:rPr>
              <a:t>---. </a:t>
            </a:r>
            <a:r>
              <a:rPr lang="en" sz="1000" i="1">
                <a:solidFill>
                  <a:schemeClr val="dk1"/>
                </a:solidFill>
              </a:rPr>
              <a:t>The Dream Keeper and Other Poems</a:t>
            </a:r>
            <a:r>
              <a:rPr lang="en" sz="1000">
                <a:solidFill>
                  <a:schemeClr val="dk1"/>
                </a:solidFill>
              </a:rPr>
              <a:t>. Illustrated by Brian Pinkney, Alfred A. Knopf, 1994.</a:t>
            </a:r>
            <a:endParaRPr sz="1000">
              <a:solidFill>
                <a:schemeClr val="dk1"/>
              </a:solidFill>
            </a:endParaRPr>
          </a:p>
          <a:p>
            <a:pPr marL="457200" lvl="0" indent="-457200" algn="l" rtl="0">
              <a:lnSpc>
                <a:spcPct val="100000"/>
              </a:lnSpc>
              <a:spcBef>
                <a:spcPts val="0"/>
              </a:spcBef>
              <a:spcAft>
                <a:spcPts val="0"/>
              </a:spcAft>
              <a:buClr>
                <a:schemeClr val="dk1"/>
              </a:buClr>
              <a:buSzPts val="1100"/>
              <a:buFont typeface="Arial"/>
              <a:buNone/>
            </a:pPr>
            <a:r>
              <a:rPr lang="en" sz="1000">
                <a:solidFill>
                  <a:schemeClr val="dk1"/>
                </a:solidFill>
              </a:rPr>
              <a:t>---.. </a:t>
            </a:r>
            <a:r>
              <a:rPr lang="en" sz="1000" i="1">
                <a:solidFill>
                  <a:schemeClr val="dk1"/>
                </a:solidFill>
              </a:rPr>
              <a:t>The Negro Speaks of Rivers.</a:t>
            </a:r>
            <a:r>
              <a:rPr lang="en" sz="1000">
                <a:solidFill>
                  <a:schemeClr val="dk1"/>
                </a:solidFill>
              </a:rPr>
              <a:t> Illustrated by E.B. Lewis, Disney/Jump at the Sun Books, 2009.</a:t>
            </a:r>
            <a:endParaRPr sz="1000">
              <a:solidFill>
                <a:schemeClr val="dk1"/>
              </a:solidFill>
            </a:endParaRPr>
          </a:p>
          <a:p>
            <a:pPr marL="457200" lvl="0" indent="-457200" algn="l" rtl="0">
              <a:lnSpc>
                <a:spcPct val="100000"/>
              </a:lnSpc>
              <a:spcBef>
                <a:spcPts val="0"/>
              </a:spcBef>
              <a:spcAft>
                <a:spcPts val="0"/>
              </a:spcAft>
              <a:buClr>
                <a:schemeClr val="dk1"/>
              </a:buClr>
              <a:buSzPts val="1100"/>
              <a:buFont typeface="Arial"/>
              <a:buNone/>
            </a:pPr>
            <a:r>
              <a:rPr lang="en" sz="1000">
                <a:solidFill>
                  <a:schemeClr val="dk1"/>
                </a:solidFill>
              </a:rPr>
              <a:t>---. </a:t>
            </a:r>
            <a:r>
              <a:rPr lang="en" sz="1000" i="1">
                <a:solidFill>
                  <a:schemeClr val="dk1"/>
                </a:solidFill>
              </a:rPr>
              <a:t>I, Too, Am America</a:t>
            </a:r>
            <a:r>
              <a:rPr lang="en" sz="1000">
                <a:solidFill>
                  <a:schemeClr val="dk1"/>
                </a:solidFill>
              </a:rPr>
              <a:t>. Illustrated by Bryan Collier, Simon &amp; Schuster, 2012.</a:t>
            </a:r>
            <a:endParaRPr sz="1000">
              <a:solidFill>
                <a:schemeClr val="dk1"/>
              </a:solidFill>
            </a:endParaRPr>
          </a:p>
          <a:p>
            <a:pPr marL="457200" lvl="0" indent="-457200" algn="l" rtl="0">
              <a:lnSpc>
                <a:spcPct val="100000"/>
              </a:lnSpc>
              <a:spcBef>
                <a:spcPts val="0"/>
              </a:spcBef>
              <a:spcAft>
                <a:spcPts val="0"/>
              </a:spcAft>
              <a:buClr>
                <a:schemeClr val="dk1"/>
              </a:buClr>
              <a:buSzPts val="1100"/>
              <a:buFont typeface="Arial"/>
              <a:buNone/>
            </a:pPr>
            <a:r>
              <a:rPr lang="en" sz="1000">
                <a:solidFill>
                  <a:schemeClr val="dk1"/>
                </a:solidFill>
              </a:rPr>
              <a:t>Jenkins, Leonard. </a:t>
            </a:r>
            <a:r>
              <a:rPr lang="en" sz="1000" i="1">
                <a:solidFill>
                  <a:schemeClr val="dk1"/>
                </a:solidFill>
              </a:rPr>
              <a:t>Langston’s Train Ride.</a:t>
            </a:r>
            <a:r>
              <a:rPr lang="en" sz="1000">
                <a:solidFill>
                  <a:schemeClr val="dk1"/>
                </a:solidFill>
              </a:rPr>
              <a:t> Illustrated by Robert Burleigh, Orchard Books, 2004.</a:t>
            </a:r>
            <a:endParaRPr sz="1000">
              <a:solidFill>
                <a:schemeClr val="dk1"/>
              </a:solidFill>
            </a:endParaRPr>
          </a:p>
          <a:p>
            <a:pPr marL="457200" lvl="0" indent="-457200" algn="l" rtl="0">
              <a:lnSpc>
                <a:spcPct val="100000"/>
              </a:lnSpc>
              <a:spcBef>
                <a:spcPts val="0"/>
              </a:spcBef>
              <a:spcAft>
                <a:spcPts val="0"/>
              </a:spcAft>
              <a:buClr>
                <a:schemeClr val="dk1"/>
              </a:buClr>
              <a:buSzPts val="1100"/>
              <a:buFont typeface="Arial"/>
              <a:buNone/>
            </a:pPr>
            <a:r>
              <a:rPr lang="en" sz="1000">
                <a:solidFill>
                  <a:schemeClr val="dk1"/>
                </a:solidFill>
              </a:rPr>
              <a:t>Keats, Ezra Jack. </a:t>
            </a:r>
            <a:r>
              <a:rPr lang="en" sz="1000" i="1">
                <a:solidFill>
                  <a:schemeClr val="dk1"/>
                </a:solidFill>
              </a:rPr>
              <a:t>The Snowy Day</a:t>
            </a:r>
            <a:r>
              <a:rPr lang="en" sz="1000">
                <a:solidFill>
                  <a:schemeClr val="dk1"/>
                </a:solidFill>
              </a:rPr>
              <a:t>. Viking, 1962.</a:t>
            </a:r>
            <a:endParaRPr sz="1000">
              <a:solidFill>
                <a:schemeClr val="dk1"/>
              </a:solidFill>
            </a:endParaRPr>
          </a:p>
          <a:p>
            <a:pPr marL="457200" lvl="0" indent="-457200" algn="l" rtl="0">
              <a:lnSpc>
                <a:spcPct val="100000"/>
              </a:lnSpc>
              <a:spcBef>
                <a:spcPts val="0"/>
              </a:spcBef>
              <a:spcAft>
                <a:spcPts val="0"/>
              </a:spcAft>
              <a:buClr>
                <a:schemeClr val="dk1"/>
              </a:buClr>
              <a:buSzPts val="1100"/>
              <a:buFont typeface="Arial"/>
              <a:buNone/>
            </a:pPr>
            <a:r>
              <a:rPr lang="en" sz="1000">
                <a:solidFill>
                  <a:schemeClr val="dk1"/>
                </a:solidFill>
              </a:rPr>
              <a:t>---. </a:t>
            </a:r>
            <a:r>
              <a:rPr lang="en" sz="1000" i="1">
                <a:solidFill>
                  <a:schemeClr val="dk1"/>
                </a:solidFill>
              </a:rPr>
              <a:t>Whistle for Willie.</a:t>
            </a:r>
            <a:r>
              <a:rPr lang="en" sz="1000">
                <a:solidFill>
                  <a:schemeClr val="dk1"/>
                </a:solidFill>
              </a:rPr>
              <a:t> Viking, 1964.</a:t>
            </a:r>
            <a:endParaRPr sz="1000">
              <a:solidFill>
                <a:schemeClr val="dk1"/>
              </a:solidFill>
            </a:endParaRPr>
          </a:p>
          <a:p>
            <a:pPr marL="457200" lvl="0" indent="-457200" algn="l" rtl="0">
              <a:lnSpc>
                <a:spcPct val="100000"/>
              </a:lnSpc>
              <a:spcBef>
                <a:spcPts val="0"/>
              </a:spcBef>
              <a:spcAft>
                <a:spcPts val="0"/>
              </a:spcAft>
              <a:buClr>
                <a:schemeClr val="dk1"/>
              </a:buClr>
              <a:buSzPts val="1100"/>
              <a:buFont typeface="Arial"/>
              <a:buNone/>
            </a:pPr>
            <a:r>
              <a:rPr lang="en" sz="1000">
                <a:solidFill>
                  <a:schemeClr val="dk1"/>
                </a:solidFill>
              </a:rPr>
              <a:t>---. </a:t>
            </a:r>
            <a:r>
              <a:rPr lang="en" sz="1000" i="1">
                <a:solidFill>
                  <a:schemeClr val="dk1"/>
                </a:solidFill>
              </a:rPr>
              <a:t>Goggles</a:t>
            </a:r>
            <a:r>
              <a:rPr lang="en" sz="1000">
                <a:solidFill>
                  <a:schemeClr val="dk1"/>
                </a:solidFill>
              </a:rPr>
              <a:t>. Aladdin Paperbacks, 1969.</a:t>
            </a:r>
            <a:endParaRPr sz="1000">
              <a:solidFill>
                <a:schemeClr val="dk1"/>
              </a:solidFill>
            </a:endParaRPr>
          </a:p>
          <a:p>
            <a:pPr marL="457200" lvl="0" indent="-457200" algn="l" rtl="0">
              <a:lnSpc>
                <a:spcPct val="100000"/>
              </a:lnSpc>
              <a:spcBef>
                <a:spcPts val="0"/>
              </a:spcBef>
              <a:spcAft>
                <a:spcPts val="0"/>
              </a:spcAft>
              <a:buClr>
                <a:schemeClr val="dk1"/>
              </a:buClr>
              <a:buSzPts val="1100"/>
              <a:buFont typeface="Arial"/>
              <a:buNone/>
            </a:pPr>
            <a:r>
              <a:rPr lang="en" sz="1000">
                <a:solidFill>
                  <a:schemeClr val="dk1"/>
                </a:solidFill>
              </a:rPr>
              <a:t>---. </a:t>
            </a:r>
            <a:r>
              <a:rPr lang="en" sz="1000" i="1">
                <a:solidFill>
                  <a:schemeClr val="dk1"/>
                </a:solidFill>
              </a:rPr>
              <a:t>Dreams</a:t>
            </a:r>
            <a:r>
              <a:rPr lang="en" sz="1000">
                <a:solidFill>
                  <a:schemeClr val="dk1"/>
                </a:solidFill>
              </a:rPr>
              <a:t>. Macmillan Publishing, 1974.</a:t>
            </a:r>
            <a:endParaRPr sz="1000">
              <a:solidFill>
                <a:schemeClr val="dk1"/>
              </a:solidFill>
            </a:endParaRPr>
          </a:p>
          <a:p>
            <a:pPr marL="457200" lvl="0" indent="-457200" algn="l" rtl="0">
              <a:lnSpc>
                <a:spcPct val="100000"/>
              </a:lnSpc>
              <a:spcBef>
                <a:spcPts val="0"/>
              </a:spcBef>
              <a:spcAft>
                <a:spcPts val="0"/>
              </a:spcAft>
              <a:buClr>
                <a:schemeClr val="dk1"/>
              </a:buClr>
              <a:buSzPts val="1100"/>
              <a:buFont typeface="Arial"/>
              <a:buNone/>
            </a:pPr>
            <a:r>
              <a:rPr lang="en" sz="1000">
                <a:solidFill>
                  <a:schemeClr val="dk1"/>
                </a:solidFill>
              </a:rPr>
              <a:t>---. </a:t>
            </a:r>
            <a:r>
              <a:rPr lang="en" sz="1000" i="1">
                <a:solidFill>
                  <a:schemeClr val="dk1"/>
                </a:solidFill>
              </a:rPr>
              <a:t>Regards to the Man in the Moon</a:t>
            </a:r>
            <a:r>
              <a:rPr lang="en" sz="1000">
                <a:solidFill>
                  <a:schemeClr val="dk1"/>
                </a:solidFill>
              </a:rPr>
              <a:t>. Aladdin Books, 1987.</a:t>
            </a:r>
            <a:endParaRPr sz="1000">
              <a:solidFill>
                <a:schemeClr val="dk1"/>
              </a:solidFill>
            </a:endParaRPr>
          </a:p>
          <a:p>
            <a:pPr marL="457200" lvl="0" indent="-457200" algn="l" rtl="0">
              <a:lnSpc>
                <a:spcPct val="100000"/>
              </a:lnSpc>
              <a:spcBef>
                <a:spcPts val="0"/>
              </a:spcBef>
              <a:spcAft>
                <a:spcPts val="0"/>
              </a:spcAft>
              <a:buClr>
                <a:schemeClr val="dk1"/>
              </a:buClr>
              <a:buSzPts val="1100"/>
              <a:buFont typeface="Arial"/>
              <a:buNone/>
            </a:pPr>
            <a:r>
              <a:rPr lang="en" sz="1000">
                <a:solidFill>
                  <a:schemeClr val="dk1"/>
                </a:solidFill>
              </a:rPr>
              <a:t>---. </a:t>
            </a:r>
            <a:r>
              <a:rPr lang="en" sz="1000" i="1">
                <a:solidFill>
                  <a:schemeClr val="dk1"/>
                </a:solidFill>
              </a:rPr>
              <a:t>Peter’s Chair</a:t>
            </a:r>
            <a:r>
              <a:rPr lang="en" sz="1000">
                <a:solidFill>
                  <a:schemeClr val="dk1"/>
                </a:solidFill>
              </a:rPr>
              <a:t>. Viking, 1998.</a:t>
            </a:r>
            <a:endParaRPr sz="1000">
              <a:solidFill>
                <a:schemeClr val="dk1"/>
              </a:solidFill>
              <a:highlight>
                <a:srgbClr val="FFFFFF"/>
              </a:highlight>
            </a:endParaRPr>
          </a:p>
          <a:p>
            <a:pPr marL="457200" lvl="0" indent="-457200" algn="l" rtl="0">
              <a:lnSpc>
                <a:spcPct val="100000"/>
              </a:lnSpc>
              <a:spcBef>
                <a:spcPts val="0"/>
              </a:spcBef>
              <a:spcAft>
                <a:spcPts val="0"/>
              </a:spcAft>
              <a:buClr>
                <a:schemeClr val="dk1"/>
              </a:buClr>
              <a:buSzPts val="1100"/>
              <a:buFont typeface="Arial"/>
              <a:buNone/>
            </a:pPr>
            <a:r>
              <a:rPr lang="en" sz="1000">
                <a:solidFill>
                  <a:schemeClr val="dk1"/>
                </a:solidFill>
              </a:rPr>
              <a:t>"Langston Hughes as a baby, with mother, Carolyn Clark." Beinecke Rare Book and Manuscript Library, Yale Collection of American Literature, New Haven. Still Image.</a:t>
            </a:r>
            <a:endParaRPr sz="1000">
              <a:solidFill>
                <a:schemeClr val="dk1"/>
              </a:solidFill>
            </a:endParaRPr>
          </a:p>
          <a:p>
            <a:pPr marL="457200" lvl="0" indent="-457200" algn="l" rtl="0">
              <a:lnSpc>
                <a:spcPct val="100000"/>
              </a:lnSpc>
              <a:spcBef>
                <a:spcPts val="0"/>
              </a:spcBef>
              <a:spcAft>
                <a:spcPts val="0"/>
              </a:spcAft>
              <a:buClr>
                <a:schemeClr val="dk1"/>
              </a:buClr>
              <a:buSzPts val="1100"/>
              <a:buFont typeface="Arial"/>
              <a:buNone/>
            </a:pPr>
            <a:r>
              <a:rPr lang="en" sz="1000">
                <a:solidFill>
                  <a:schemeClr val="dk1"/>
                </a:solidFill>
              </a:rPr>
              <a:t>"Langston Hughes at Age 3." Beinecke Rare Book and Manuscript Library, Yale Collection of American Literature, New Haven. Photo Negative.</a:t>
            </a:r>
            <a:endParaRPr sz="1000">
              <a:solidFill>
                <a:schemeClr val="dk1"/>
              </a:solidFill>
            </a:endParaRPr>
          </a:p>
          <a:p>
            <a:pPr marL="457200" lvl="0" indent="-457200" algn="l" rtl="0">
              <a:lnSpc>
                <a:spcPct val="100000"/>
              </a:lnSpc>
              <a:spcBef>
                <a:spcPts val="0"/>
              </a:spcBef>
              <a:spcAft>
                <a:spcPts val="0"/>
              </a:spcAft>
              <a:buClr>
                <a:schemeClr val="dk1"/>
              </a:buClr>
              <a:buSzPts val="1100"/>
              <a:buFont typeface="Arial"/>
              <a:buNone/>
            </a:pPr>
            <a:r>
              <a:rPr lang="en" sz="1000">
                <a:solidFill>
                  <a:schemeClr val="dk1"/>
                </a:solidFill>
              </a:rPr>
              <a:t>“Langston Hughes autographing in a group of children, Negro History Week (Atlanta, Georgia), 1947.” Beinecke Rare Book and Manuscript Library, Yale Collection of American Literature, New Haven. Still Image.</a:t>
            </a:r>
            <a:endParaRPr sz="1000">
              <a:solidFill>
                <a:schemeClr val="dk1"/>
              </a:solidFill>
            </a:endParaRPr>
          </a:p>
          <a:p>
            <a:pPr marL="457200" lvl="0" indent="-457200" algn="l" rtl="0">
              <a:lnSpc>
                <a:spcPct val="100000"/>
              </a:lnSpc>
              <a:spcBef>
                <a:spcPts val="0"/>
              </a:spcBef>
              <a:spcAft>
                <a:spcPts val="0"/>
              </a:spcAft>
              <a:buClr>
                <a:schemeClr val="dk1"/>
              </a:buClr>
              <a:buSzPts val="1100"/>
              <a:buFont typeface="Arial"/>
              <a:buNone/>
            </a:pPr>
            <a:r>
              <a:rPr lang="en" sz="1000">
                <a:solidFill>
                  <a:schemeClr val="dk1"/>
                </a:solidFill>
              </a:rPr>
              <a:t>"Langston Hughes at Central High School (Cleveland)." Beinecke Rare Book and Manuscript Library, Yale Collection of American Literature, New Haven. Photo Negative, ca. 1916-20.</a:t>
            </a:r>
            <a:endParaRPr sz="1000">
              <a:solidFill>
                <a:schemeClr val="dk1"/>
              </a:solidFill>
            </a:endParaRPr>
          </a:p>
          <a:p>
            <a:pPr marL="457200" lvl="0" indent="-457200" algn="l" rtl="0">
              <a:lnSpc>
                <a:spcPct val="100000"/>
              </a:lnSpc>
              <a:spcBef>
                <a:spcPts val="0"/>
              </a:spcBef>
              <a:spcAft>
                <a:spcPts val="0"/>
              </a:spcAft>
              <a:buClr>
                <a:schemeClr val="dk1"/>
              </a:buClr>
              <a:buSzPts val="1100"/>
              <a:buFont typeface="Arial"/>
              <a:buNone/>
            </a:pPr>
            <a:r>
              <a:rPr lang="en" sz="1000">
                <a:solidFill>
                  <a:schemeClr val="dk1"/>
                </a:solidFill>
              </a:rPr>
              <a:t>Larrick, Nancy. "The All-White World of Children's Books." </a:t>
            </a:r>
            <a:r>
              <a:rPr lang="en" sz="1000" i="1">
                <a:solidFill>
                  <a:schemeClr val="dk1"/>
                </a:solidFill>
              </a:rPr>
              <a:t>Saturday Review</a:t>
            </a:r>
            <a:r>
              <a:rPr lang="en" sz="1000">
                <a:solidFill>
                  <a:schemeClr val="dk1"/>
                </a:solidFill>
              </a:rPr>
              <a:t>, 11 Sept. 1965, pp.63-65.</a:t>
            </a:r>
            <a:endParaRPr sz="1000">
              <a:solidFill>
                <a:schemeClr val="dk1"/>
              </a:solidFill>
            </a:endParaRPr>
          </a:p>
          <a:p>
            <a:pPr marL="457200" lvl="0" indent="-457200" algn="l" rtl="0">
              <a:lnSpc>
                <a:spcPct val="100000"/>
              </a:lnSpc>
              <a:spcBef>
                <a:spcPts val="0"/>
              </a:spcBef>
              <a:spcAft>
                <a:spcPts val="0"/>
              </a:spcAft>
              <a:buClr>
                <a:schemeClr val="dk1"/>
              </a:buClr>
              <a:buSzPts val="1100"/>
              <a:buFont typeface="Arial"/>
              <a:buNone/>
            </a:pPr>
            <a:r>
              <a:rPr lang="en" sz="1000">
                <a:solidFill>
                  <a:schemeClr val="dk1"/>
                </a:solidFill>
              </a:rPr>
              <a:t>Medina, Tony. </a:t>
            </a:r>
            <a:r>
              <a:rPr lang="en" sz="1000" i="1">
                <a:solidFill>
                  <a:schemeClr val="dk1"/>
                </a:solidFill>
              </a:rPr>
              <a:t>Love to Langston</a:t>
            </a:r>
            <a:r>
              <a:rPr lang="en" sz="1000">
                <a:solidFill>
                  <a:schemeClr val="dk1"/>
                </a:solidFill>
              </a:rPr>
              <a:t>. Illustrated by R. Gregory Christie, Lee &amp; Low Books Inc., 2002.</a:t>
            </a:r>
            <a:endParaRPr sz="1000">
              <a:solidFill>
                <a:schemeClr val="dk1"/>
              </a:solidFill>
            </a:endParaRPr>
          </a:p>
          <a:p>
            <a:pPr marL="457200" lvl="0" indent="-457200" algn="l" rtl="0">
              <a:lnSpc>
                <a:spcPct val="100000"/>
              </a:lnSpc>
              <a:spcBef>
                <a:spcPts val="0"/>
              </a:spcBef>
              <a:spcAft>
                <a:spcPts val="0"/>
              </a:spcAft>
              <a:buClr>
                <a:schemeClr val="dk1"/>
              </a:buClr>
              <a:buSzPts val="1100"/>
              <a:buFont typeface="Arial"/>
              <a:buNone/>
            </a:pPr>
            <a:r>
              <a:rPr lang="en" sz="1000">
                <a:solidFill>
                  <a:schemeClr val="dk1"/>
                </a:solidFill>
              </a:rPr>
              <a:t>Miller, William. </a:t>
            </a:r>
            <a:r>
              <a:rPr lang="en" sz="1000" i="1">
                <a:solidFill>
                  <a:schemeClr val="dk1"/>
                </a:solidFill>
              </a:rPr>
              <a:t>Zora Hurston and the Chinaberry Tree</a:t>
            </a:r>
            <a:r>
              <a:rPr lang="en" sz="1000">
                <a:solidFill>
                  <a:schemeClr val="dk1"/>
                </a:solidFill>
              </a:rPr>
              <a:t>. Illustrated by </a:t>
            </a:r>
            <a:r>
              <a:rPr lang="en" sz="1000">
                <a:solidFill>
                  <a:srgbClr val="333333"/>
                </a:solidFill>
              </a:rPr>
              <a:t>Cornelius Van Wright and Ying-Hwa Hu, Lee &amp; Low, 1994.</a:t>
            </a:r>
            <a:endParaRPr sz="1000">
              <a:solidFill>
                <a:srgbClr val="333333"/>
              </a:solidFill>
            </a:endParaRPr>
          </a:p>
          <a:p>
            <a:pPr marL="457200" lvl="0" indent="-457200" algn="l" rtl="0">
              <a:lnSpc>
                <a:spcPct val="100000"/>
              </a:lnSpc>
              <a:spcBef>
                <a:spcPts val="0"/>
              </a:spcBef>
              <a:spcAft>
                <a:spcPts val="0"/>
              </a:spcAft>
              <a:buClr>
                <a:schemeClr val="dk1"/>
              </a:buClr>
              <a:buSzPts val="1100"/>
              <a:buFont typeface="Arial"/>
              <a:buNone/>
            </a:pPr>
            <a:r>
              <a:rPr lang="en" sz="1000">
                <a:solidFill>
                  <a:schemeClr val="dk1"/>
                </a:solidFill>
              </a:rPr>
              <a:t>---. </a:t>
            </a:r>
            <a:r>
              <a:rPr lang="en" sz="1000" i="1">
                <a:solidFill>
                  <a:schemeClr val="dk1"/>
                </a:solidFill>
              </a:rPr>
              <a:t>Richard Wright and the Library Card</a:t>
            </a:r>
            <a:r>
              <a:rPr lang="en" sz="1000">
                <a:solidFill>
                  <a:schemeClr val="dk1"/>
                </a:solidFill>
              </a:rPr>
              <a:t>. Illustrated by R. Gregory Christie, Lee &amp; Low Books, 1997.</a:t>
            </a:r>
            <a:endParaRPr sz="1000">
              <a:solidFill>
                <a:srgbClr val="333333"/>
              </a:solidFill>
            </a:endParaRPr>
          </a:p>
        </p:txBody>
      </p:sp>
      <p:sp>
        <p:nvSpPr>
          <p:cNvPr id="798" name="Google Shape;798;p10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89</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1"/>
          <p:cNvSpPr txBox="1">
            <a:spLocks noGrp="1"/>
          </p:cNvSpPr>
          <p:nvPr>
            <p:ph type="title"/>
          </p:nvPr>
        </p:nvSpPr>
        <p:spPr>
          <a:xfrm>
            <a:off x="227550" y="2405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My new Oxford Renaissance Bonnet made from</a:t>
            </a:r>
            <a:endParaRPr/>
          </a:p>
          <a:p>
            <a:pPr marL="0" lvl="0" indent="0" algn="ctr" rtl="0">
              <a:spcBef>
                <a:spcPts val="0"/>
              </a:spcBef>
              <a:spcAft>
                <a:spcPts val="0"/>
              </a:spcAft>
              <a:buNone/>
            </a:pPr>
            <a:r>
              <a:rPr lang="en"/>
              <a:t>Bryan Collier’s illustration in </a:t>
            </a:r>
            <a:r>
              <a:rPr lang="en" i="1"/>
              <a:t>Uptown</a:t>
            </a:r>
            <a:endParaRPr i="1"/>
          </a:p>
        </p:txBody>
      </p:sp>
      <p:pic>
        <p:nvPicPr>
          <p:cNvPr id="135" name="Google Shape;135;p21"/>
          <p:cNvPicPr preferRelativeResize="0"/>
          <p:nvPr/>
        </p:nvPicPr>
        <p:blipFill rotWithShape="1">
          <a:blip r:embed="rId3">
            <a:alphaModFix/>
          </a:blip>
          <a:srcRect t="27823"/>
          <a:stretch/>
        </p:blipFill>
        <p:spPr>
          <a:xfrm>
            <a:off x="2962650" y="1251676"/>
            <a:ext cx="3218698" cy="3097650"/>
          </a:xfrm>
          <a:prstGeom prst="rect">
            <a:avLst/>
          </a:prstGeom>
          <a:noFill/>
          <a:ln>
            <a:noFill/>
          </a:ln>
        </p:spPr>
      </p:pic>
      <p:sp>
        <p:nvSpPr>
          <p:cNvPr id="136" name="Google Shape;136;p21"/>
          <p:cNvSpPr txBox="1"/>
          <p:nvPr/>
        </p:nvSpPr>
        <p:spPr>
          <a:xfrm>
            <a:off x="2337450" y="4609475"/>
            <a:ext cx="44691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University of Washington iSchool Convocation, 2019</a:t>
            </a:r>
            <a:endParaRPr/>
          </a:p>
        </p:txBody>
      </p:sp>
      <p:sp>
        <p:nvSpPr>
          <p:cNvPr id="137" name="Google Shape;137;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a:t>
            </a:fld>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3" name="Google Shape;803;p102"/>
          <p:cNvSpPr txBox="1">
            <a:spLocks noGrp="1"/>
          </p:cNvSpPr>
          <p:nvPr>
            <p:ph type="body" idx="1"/>
          </p:nvPr>
        </p:nvSpPr>
        <p:spPr>
          <a:xfrm>
            <a:off x="75375" y="160950"/>
            <a:ext cx="9009900" cy="403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latin typeface="Verdana"/>
                <a:ea typeface="Verdana"/>
                <a:cs typeface="Verdana"/>
                <a:sym typeface="Verdana"/>
              </a:rPr>
              <a:t>Myers, Walter Dean. "Where Are the People of Color in Children's Books?" </a:t>
            </a:r>
            <a:r>
              <a:rPr lang="en" sz="1000" i="1">
                <a:solidFill>
                  <a:schemeClr val="dk1"/>
                </a:solidFill>
                <a:latin typeface="Verdana"/>
                <a:ea typeface="Verdana"/>
                <a:cs typeface="Verdana"/>
                <a:sym typeface="Verdana"/>
              </a:rPr>
              <a:t>New York Times</a:t>
            </a:r>
            <a:r>
              <a:rPr lang="en" sz="1000">
                <a:solidFill>
                  <a:schemeClr val="dk1"/>
                </a:solidFill>
                <a:latin typeface="Verdana"/>
                <a:ea typeface="Verdana"/>
                <a:cs typeface="Verdana"/>
                <a:sym typeface="Verdana"/>
              </a:rPr>
              <a:t>, 15 Mar. 2014. </a:t>
            </a:r>
            <a:endParaRPr sz="1000">
              <a:solidFill>
                <a:schemeClr val="dk1"/>
              </a:solidFill>
              <a:latin typeface="Verdana"/>
              <a:ea typeface="Verdana"/>
              <a:cs typeface="Verdana"/>
              <a:sym typeface="Verdana"/>
            </a:endParaRPr>
          </a:p>
          <a:p>
            <a:pPr marL="0" lvl="0" indent="457200" algn="l" rtl="0">
              <a:spcBef>
                <a:spcPts val="0"/>
              </a:spcBef>
              <a:spcAft>
                <a:spcPts val="0"/>
              </a:spcAft>
              <a:buClr>
                <a:schemeClr val="dk1"/>
              </a:buClr>
              <a:buSzPts val="1100"/>
              <a:buFont typeface="Arial"/>
              <a:buNone/>
            </a:pPr>
            <a:r>
              <a:rPr lang="en" sz="1000">
                <a:solidFill>
                  <a:schemeClr val="dk1"/>
                </a:solidFill>
                <a:latin typeface="Verdana"/>
                <a:ea typeface="Verdana"/>
                <a:cs typeface="Verdana"/>
                <a:sym typeface="Verdana"/>
              </a:rPr>
              <a:t>nytimes.com/2014/03/16/opinion/sunday/where-are-the-people-of-color-in-childrens-books. Accessed 12 Sept. 2019</a:t>
            </a:r>
            <a:endParaRPr sz="1000">
              <a:solidFill>
                <a:schemeClr val="dk1"/>
              </a:solidFill>
              <a:latin typeface="Verdana"/>
              <a:ea typeface="Verdana"/>
              <a:cs typeface="Verdana"/>
              <a:sym typeface="Verdana"/>
            </a:endParaRPr>
          </a:p>
          <a:p>
            <a:pPr marL="457200" lvl="0" indent="-457200" algn="l" rtl="0">
              <a:spcBef>
                <a:spcPts val="0"/>
              </a:spcBef>
              <a:spcAft>
                <a:spcPts val="0"/>
              </a:spcAft>
              <a:buClr>
                <a:schemeClr val="dk1"/>
              </a:buClr>
              <a:buSzPts val="1100"/>
              <a:buFont typeface="Arial"/>
              <a:buNone/>
            </a:pPr>
            <a:r>
              <a:rPr lang="en" sz="1000">
                <a:solidFill>
                  <a:schemeClr val="dk1"/>
                </a:solidFill>
                <a:latin typeface="Verdana"/>
                <a:ea typeface="Verdana"/>
                <a:cs typeface="Verdana"/>
                <a:sym typeface="Verdana"/>
              </a:rPr>
              <a:t>Nahson, Claudia J., et al. </a:t>
            </a:r>
            <a:r>
              <a:rPr lang="en" sz="1000" i="1">
                <a:solidFill>
                  <a:schemeClr val="dk1"/>
                </a:solidFill>
                <a:latin typeface="Verdana"/>
                <a:ea typeface="Verdana"/>
                <a:cs typeface="Verdana"/>
                <a:sym typeface="Verdana"/>
              </a:rPr>
              <a:t>The Snowy Day and the Art of Ezra Jack Keats</a:t>
            </a:r>
            <a:r>
              <a:rPr lang="en" sz="1000">
                <a:solidFill>
                  <a:schemeClr val="dk1"/>
                </a:solidFill>
                <a:latin typeface="Verdana"/>
                <a:ea typeface="Verdana"/>
                <a:cs typeface="Verdana"/>
                <a:sym typeface="Verdana"/>
              </a:rPr>
              <a:t>. Jewish Museum, under the Auspices of the Jewish Theological Seminary of America ; Yale University Press, 2011.</a:t>
            </a:r>
            <a:endParaRPr sz="1000">
              <a:solidFill>
                <a:schemeClr val="dk1"/>
              </a:solidFill>
              <a:latin typeface="Verdana"/>
              <a:ea typeface="Verdana"/>
              <a:cs typeface="Verdana"/>
              <a:sym typeface="Verdana"/>
            </a:endParaRPr>
          </a:p>
          <a:p>
            <a:pPr marL="457200" lvl="0" indent="-457200" algn="l" rtl="0">
              <a:spcBef>
                <a:spcPts val="0"/>
              </a:spcBef>
              <a:spcAft>
                <a:spcPts val="0"/>
              </a:spcAft>
              <a:buClr>
                <a:schemeClr val="dk1"/>
              </a:buClr>
              <a:buSzPts val="1100"/>
              <a:buFont typeface="Arial"/>
              <a:buNone/>
            </a:pPr>
            <a:r>
              <a:rPr lang="en" sz="1000">
                <a:solidFill>
                  <a:schemeClr val="dk1"/>
                </a:solidFill>
                <a:latin typeface="Verdana"/>
                <a:ea typeface="Verdana"/>
                <a:cs typeface="Verdana"/>
                <a:sym typeface="Verdana"/>
              </a:rPr>
              <a:t>Perdomo, Willie. </a:t>
            </a:r>
            <a:r>
              <a:rPr lang="en" sz="1000" i="1">
                <a:solidFill>
                  <a:schemeClr val="dk1"/>
                </a:solidFill>
                <a:latin typeface="Verdana"/>
                <a:ea typeface="Verdana"/>
                <a:cs typeface="Verdana"/>
                <a:sym typeface="Verdana"/>
              </a:rPr>
              <a:t>Visiting Langston</a:t>
            </a:r>
            <a:r>
              <a:rPr lang="en" sz="1000">
                <a:solidFill>
                  <a:schemeClr val="dk1"/>
                </a:solidFill>
                <a:latin typeface="Verdana"/>
                <a:ea typeface="Verdana"/>
                <a:cs typeface="Verdana"/>
                <a:sym typeface="Verdana"/>
              </a:rPr>
              <a:t>. Illustrated by Bryan Collier, Henry Holt and Company, 2002.</a:t>
            </a:r>
            <a:endParaRPr sz="1000">
              <a:solidFill>
                <a:schemeClr val="dk1"/>
              </a:solidFill>
              <a:latin typeface="Verdana"/>
              <a:ea typeface="Verdana"/>
              <a:cs typeface="Verdana"/>
              <a:sym typeface="Verdana"/>
            </a:endParaRPr>
          </a:p>
          <a:p>
            <a:pPr marL="457200" lvl="0" indent="-457200" algn="l" rtl="0">
              <a:spcBef>
                <a:spcPts val="0"/>
              </a:spcBef>
              <a:spcAft>
                <a:spcPts val="0"/>
              </a:spcAft>
              <a:buClr>
                <a:schemeClr val="dk1"/>
              </a:buClr>
              <a:buSzPts val="1100"/>
              <a:buFont typeface="Arial"/>
              <a:buNone/>
            </a:pPr>
            <a:r>
              <a:rPr lang="en" sz="1000">
                <a:solidFill>
                  <a:schemeClr val="dk1"/>
                </a:solidFill>
                <a:latin typeface="Verdana"/>
                <a:ea typeface="Verdana"/>
                <a:cs typeface="Verdana"/>
                <a:sym typeface="Verdana"/>
              </a:rPr>
              <a:t>"Picture This: Reflecting Diversity in Children's Book Publishing." </a:t>
            </a:r>
            <a:r>
              <a:rPr lang="en" sz="1000" i="1">
                <a:solidFill>
                  <a:schemeClr val="dk1"/>
                </a:solidFill>
                <a:latin typeface="Verdana"/>
                <a:ea typeface="Verdana"/>
                <a:cs typeface="Verdana"/>
                <a:sym typeface="Verdana"/>
              </a:rPr>
              <a:t>Sarah Park</a:t>
            </a:r>
            <a:r>
              <a:rPr lang="en" sz="1000">
                <a:solidFill>
                  <a:schemeClr val="dk1"/>
                </a:solidFill>
                <a:latin typeface="Verdana"/>
                <a:ea typeface="Verdana"/>
                <a:cs typeface="Verdana"/>
                <a:sym typeface="Verdana"/>
              </a:rPr>
              <a:t>, 14 Sept. 2016, readingspark.wordpress.com/2016/09/14/picture-this-reflecting-diversity-in-childrens-book-publishing/. Accessed 12 Sept. 2019.</a:t>
            </a:r>
            <a:endParaRPr sz="1000">
              <a:solidFill>
                <a:schemeClr val="dk1"/>
              </a:solidFill>
              <a:latin typeface="Verdana"/>
              <a:ea typeface="Verdana"/>
              <a:cs typeface="Verdana"/>
              <a:sym typeface="Verdana"/>
            </a:endParaRPr>
          </a:p>
          <a:p>
            <a:pPr marL="457200" lvl="0" indent="-457200" algn="l" rtl="0">
              <a:spcBef>
                <a:spcPts val="0"/>
              </a:spcBef>
              <a:spcAft>
                <a:spcPts val="0"/>
              </a:spcAft>
              <a:buClr>
                <a:schemeClr val="dk1"/>
              </a:buClr>
              <a:buSzPts val="1100"/>
              <a:buFont typeface="Arial"/>
              <a:buNone/>
            </a:pPr>
            <a:r>
              <a:rPr lang="en" sz="1000">
                <a:solidFill>
                  <a:schemeClr val="dk1"/>
                </a:solidFill>
                <a:latin typeface="Verdana"/>
                <a:ea typeface="Verdana"/>
                <a:cs typeface="Verdana"/>
                <a:sym typeface="Verdana"/>
              </a:rPr>
              <a:t>Pinkney, Andrea Davis. </a:t>
            </a:r>
            <a:r>
              <a:rPr lang="en" sz="1000" i="1">
                <a:solidFill>
                  <a:schemeClr val="dk1"/>
                </a:solidFill>
                <a:latin typeface="Verdana"/>
                <a:ea typeface="Verdana"/>
                <a:cs typeface="Verdana"/>
                <a:sym typeface="Verdana"/>
              </a:rPr>
              <a:t>A Poem for Peter</a:t>
            </a:r>
            <a:r>
              <a:rPr lang="en" sz="1000">
                <a:solidFill>
                  <a:schemeClr val="dk1"/>
                </a:solidFill>
                <a:latin typeface="Verdana"/>
                <a:ea typeface="Verdana"/>
                <a:cs typeface="Verdana"/>
                <a:sym typeface="Verdana"/>
              </a:rPr>
              <a:t>. Illustrated by Lou Fancher and Steve Johnson, Viking, 2016.</a:t>
            </a:r>
            <a:endParaRPr sz="1000">
              <a:solidFill>
                <a:schemeClr val="dk1"/>
              </a:solidFill>
              <a:latin typeface="Verdana"/>
              <a:ea typeface="Verdana"/>
              <a:cs typeface="Verdana"/>
              <a:sym typeface="Verdana"/>
            </a:endParaRPr>
          </a:p>
          <a:p>
            <a:pPr marL="457200" lvl="0" indent="-457200" algn="l" rtl="0">
              <a:spcBef>
                <a:spcPts val="0"/>
              </a:spcBef>
              <a:spcAft>
                <a:spcPts val="0"/>
              </a:spcAft>
              <a:buClr>
                <a:schemeClr val="dk1"/>
              </a:buClr>
              <a:buSzPts val="1100"/>
              <a:buFont typeface="Arial"/>
              <a:buNone/>
            </a:pPr>
            <a:r>
              <a:rPr lang="en" sz="1000">
                <a:solidFill>
                  <a:schemeClr val="dk1"/>
                </a:solidFill>
                <a:latin typeface="Verdana"/>
                <a:ea typeface="Verdana"/>
                <a:cs typeface="Verdana"/>
                <a:sym typeface="Verdana"/>
              </a:rPr>
              <a:t>Ransome, Lesa-Cline. </a:t>
            </a:r>
            <a:r>
              <a:rPr lang="en" sz="1000" i="1">
                <a:solidFill>
                  <a:schemeClr val="dk1"/>
                </a:solidFill>
                <a:latin typeface="Verdana"/>
                <a:ea typeface="Verdana"/>
                <a:cs typeface="Verdana"/>
                <a:sym typeface="Verdana"/>
              </a:rPr>
              <a:t>Words Set Me Free: The Story of Frederick Douglass</a:t>
            </a:r>
            <a:r>
              <a:rPr lang="en" sz="1000">
                <a:solidFill>
                  <a:schemeClr val="dk1"/>
                </a:solidFill>
                <a:latin typeface="Verdana"/>
                <a:ea typeface="Verdana"/>
                <a:cs typeface="Verdana"/>
                <a:sym typeface="Verdana"/>
              </a:rPr>
              <a:t>. Illustrated by James E. Ransome, Simon &amp; Schuster, 2012.</a:t>
            </a:r>
            <a:endParaRPr sz="1000">
              <a:solidFill>
                <a:schemeClr val="dk1"/>
              </a:solidFill>
              <a:latin typeface="Verdana"/>
              <a:ea typeface="Verdana"/>
              <a:cs typeface="Verdana"/>
              <a:sym typeface="Verdana"/>
            </a:endParaRPr>
          </a:p>
          <a:p>
            <a:pPr marL="457200" lvl="0" indent="-457200" algn="l" rtl="0">
              <a:spcBef>
                <a:spcPts val="0"/>
              </a:spcBef>
              <a:spcAft>
                <a:spcPts val="0"/>
              </a:spcAft>
              <a:buClr>
                <a:schemeClr val="dk1"/>
              </a:buClr>
              <a:buSzPts val="1100"/>
              <a:buFont typeface="Arial"/>
              <a:buNone/>
            </a:pPr>
            <a:r>
              <a:rPr lang="en" sz="1000">
                <a:solidFill>
                  <a:schemeClr val="dk1"/>
                </a:solidFill>
                <a:latin typeface="Verdana"/>
                <a:ea typeface="Verdana"/>
                <a:cs typeface="Verdana"/>
                <a:sym typeface="Verdana"/>
              </a:rPr>
              <a:t>Rappaport, Doreen. </a:t>
            </a:r>
            <a:r>
              <a:rPr lang="en" sz="1000" i="1">
                <a:solidFill>
                  <a:schemeClr val="dk1"/>
                </a:solidFill>
                <a:latin typeface="Verdana"/>
                <a:ea typeface="Verdana"/>
                <a:cs typeface="Verdana"/>
                <a:sym typeface="Verdana"/>
              </a:rPr>
              <a:t>Martin’s Big Words</a:t>
            </a:r>
            <a:r>
              <a:rPr lang="en" sz="1000">
                <a:solidFill>
                  <a:schemeClr val="dk1"/>
                </a:solidFill>
                <a:latin typeface="Verdana"/>
                <a:ea typeface="Verdana"/>
                <a:cs typeface="Verdana"/>
                <a:sym typeface="Verdana"/>
              </a:rPr>
              <a:t>. Illustrated by Bryan Collier, Scholastic, 2001.</a:t>
            </a:r>
            <a:endParaRPr sz="1000">
              <a:solidFill>
                <a:schemeClr val="dk1"/>
              </a:solidFill>
              <a:latin typeface="Verdana"/>
              <a:ea typeface="Verdana"/>
              <a:cs typeface="Verdana"/>
              <a:sym typeface="Verdana"/>
            </a:endParaRPr>
          </a:p>
          <a:p>
            <a:pPr marL="457200" lvl="0" indent="-457200" algn="l" rtl="0">
              <a:spcBef>
                <a:spcPts val="0"/>
              </a:spcBef>
              <a:spcAft>
                <a:spcPts val="0"/>
              </a:spcAft>
              <a:buClr>
                <a:schemeClr val="dk1"/>
              </a:buClr>
              <a:buSzPts val="1100"/>
              <a:buFont typeface="Arial"/>
              <a:buNone/>
            </a:pPr>
            <a:r>
              <a:rPr lang="en" sz="1000">
                <a:solidFill>
                  <a:schemeClr val="dk1"/>
                </a:solidFill>
                <a:latin typeface="Verdana"/>
                <a:ea typeface="Verdana"/>
                <a:cs typeface="Verdana"/>
                <a:sym typeface="Verdana"/>
              </a:rPr>
              <a:t>Ruffins, Reynold. A Word From Reynold Ruffins. </a:t>
            </a:r>
            <a:r>
              <a:rPr lang="en" sz="1000" i="1">
                <a:solidFill>
                  <a:schemeClr val="dk1"/>
                </a:solidFill>
                <a:latin typeface="Verdana"/>
                <a:ea typeface="Verdana"/>
                <a:cs typeface="Verdana"/>
                <a:sym typeface="Verdana"/>
              </a:rPr>
              <a:t>Keats's Neighborhood : an Ezra Jack Keats Treasury. </a:t>
            </a:r>
            <a:r>
              <a:rPr lang="en" sz="1000">
                <a:solidFill>
                  <a:schemeClr val="dk1"/>
                </a:solidFill>
                <a:latin typeface="Verdana"/>
                <a:ea typeface="Verdana"/>
                <a:cs typeface="Verdana"/>
                <a:sym typeface="Verdana"/>
              </a:rPr>
              <a:t>Keats, Ezra Jack, Viking, 2002, pp. 88-89.</a:t>
            </a:r>
            <a:endParaRPr sz="1000">
              <a:solidFill>
                <a:schemeClr val="dk1"/>
              </a:solidFill>
              <a:latin typeface="Verdana"/>
              <a:ea typeface="Verdana"/>
              <a:cs typeface="Verdana"/>
              <a:sym typeface="Verdana"/>
            </a:endParaRPr>
          </a:p>
          <a:p>
            <a:pPr marL="457200" lvl="0" indent="-457200" algn="l" rtl="0">
              <a:spcBef>
                <a:spcPts val="0"/>
              </a:spcBef>
              <a:spcAft>
                <a:spcPts val="0"/>
              </a:spcAft>
              <a:buClr>
                <a:schemeClr val="dk1"/>
              </a:buClr>
              <a:buSzPts val="1100"/>
              <a:buFont typeface="Arial"/>
              <a:buNone/>
            </a:pPr>
            <a:r>
              <a:rPr lang="en" sz="1000">
                <a:solidFill>
                  <a:schemeClr val="dk1"/>
                </a:solidFill>
                <a:latin typeface="Verdana"/>
                <a:ea typeface="Verdana"/>
                <a:cs typeface="Verdana"/>
                <a:sym typeface="Verdana"/>
              </a:rPr>
              <a:t>Rummel, Jack. </a:t>
            </a:r>
            <a:r>
              <a:rPr lang="en" sz="1000" i="1">
                <a:solidFill>
                  <a:schemeClr val="dk1"/>
                </a:solidFill>
                <a:latin typeface="Verdana"/>
                <a:ea typeface="Verdana"/>
                <a:cs typeface="Verdana"/>
                <a:sym typeface="Verdana"/>
              </a:rPr>
              <a:t>Langston Hughes: Poet.</a:t>
            </a:r>
            <a:r>
              <a:rPr lang="en" sz="1000">
                <a:solidFill>
                  <a:schemeClr val="dk1"/>
                </a:solidFill>
                <a:latin typeface="Verdana"/>
                <a:ea typeface="Verdana"/>
                <a:cs typeface="Verdana"/>
                <a:sym typeface="Verdana"/>
              </a:rPr>
              <a:t> Chelsea House, 2005</a:t>
            </a:r>
            <a:endParaRPr sz="1000">
              <a:solidFill>
                <a:schemeClr val="dk1"/>
              </a:solidFill>
              <a:latin typeface="Verdana"/>
              <a:ea typeface="Verdana"/>
              <a:cs typeface="Verdana"/>
              <a:sym typeface="Verdana"/>
            </a:endParaRPr>
          </a:p>
          <a:p>
            <a:pPr marL="457200" lvl="0" indent="-457200" algn="l" rtl="0">
              <a:spcBef>
                <a:spcPts val="0"/>
              </a:spcBef>
              <a:spcAft>
                <a:spcPts val="0"/>
              </a:spcAft>
              <a:buClr>
                <a:schemeClr val="dk1"/>
              </a:buClr>
              <a:buSzPts val="1100"/>
              <a:buFont typeface="Arial"/>
              <a:buNone/>
            </a:pPr>
            <a:r>
              <a:rPr lang="en" sz="1000">
                <a:solidFill>
                  <a:schemeClr val="dk1"/>
                </a:solidFill>
                <a:latin typeface="Verdana"/>
                <a:ea typeface="Verdana"/>
                <a:cs typeface="Verdana"/>
                <a:sym typeface="Verdana"/>
              </a:rPr>
              <a:t>Silvey, Anita. Introduction. </a:t>
            </a:r>
            <a:r>
              <a:rPr lang="en" sz="1000" i="1">
                <a:solidFill>
                  <a:schemeClr val="dk1"/>
                </a:solidFill>
                <a:latin typeface="Verdana"/>
                <a:ea typeface="Verdana"/>
                <a:cs typeface="Verdana"/>
                <a:sym typeface="Verdana"/>
              </a:rPr>
              <a:t>Keats's Neighborhood : an Ezra Jack Keats Treasury. </a:t>
            </a:r>
            <a:r>
              <a:rPr lang="en" sz="1000">
                <a:solidFill>
                  <a:schemeClr val="dk1"/>
                </a:solidFill>
                <a:latin typeface="Verdana"/>
                <a:ea typeface="Verdana"/>
                <a:cs typeface="Verdana"/>
                <a:sym typeface="Verdana"/>
              </a:rPr>
              <a:t>Keats, Ezra Jack, Viking, 2002, pp. 6-11.</a:t>
            </a:r>
            <a:endParaRPr sz="1000">
              <a:solidFill>
                <a:schemeClr val="dk1"/>
              </a:solidFill>
              <a:latin typeface="Verdana"/>
              <a:ea typeface="Verdana"/>
              <a:cs typeface="Verdana"/>
              <a:sym typeface="Verdana"/>
            </a:endParaRPr>
          </a:p>
          <a:p>
            <a:pPr marL="457200" lvl="0" indent="-457200" algn="l" rtl="0">
              <a:spcBef>
                <a:spcPts val="0"/>
              </a:spcBef>
              <a:spcAft>
                <a:spcPts val="0"/>
              </a:spcAft>
              <a:buClr>
                <a:schemeClr val="dk1"/>
              </a:buClr>
              <a:buSzPts val="1100"/>
              <a:buFont typeface="Arial"/>
              <a:buNone/>
            </a:pPr>
            <a:r>
              <a:rPr lang="en" sz="1000">
                <a:solidFill>
                  <a:schemeClr val="dk1"/>
                </a:solidFill>
                <a:latin typeface="Verdana"/>
                <a:ea typeface="Verdana"/>
                <a:cs typeface="Verdana"/>
                <a:sym typeface="Verdana"/>
              </a:rPr>
              <a:t>Thomas, Ebony Elizabeth. </a:t>
            </a:r>
            <a:r>
              <a:rPr lang="en" sz="1000" i="1">
                <a:solidFill>
                  <a:schemeClr val="dk1"/>
                </a:solidFill>
                <a:latin typeface="Verdana"/>
                <a:ea typeface="Verdana"/>
                <a:cs typeface="Verdana"/>
                <a:sym typeface="Verdana"/>
              </a:rPr>
              <a:t>The Dark Fantastic : Race and the Imagination from Harry Potter to The Hunger Games</a:t>
            </a:r>
            <a:r>
              <a:rPr lang="en" sz="1000">
                <a:solidFill>
                  <a:schemeClr val="dk1"/>
                </a:solidFill>
                <a:latin typeface="Verdana"/>
                <a:ea typeface="Verdana"/>
                <a:cs typeface="Verdana"/>
                <a:sym typeface="Verdana"/>
              </a:rPr>
              <a:t>. New York University Press, 2019.</a:t>
            </a:r>
            <a:endParaRPr sz="1000">
              <a:solidFill>
                <a:schemeClr val="dk1"/>
              </a:solidFill>
              <a:latin typeface="Verdana"/>
              <a:ea typeface="Verdana"/>
              <a:cs typeface="Verdana"/>
              <a:sym typeface="Verdana"/>
            </a:endParaRPr>
          </a:p>
          <a:p>
            <a:pPr marL="457200" lvl="0" indent="-457200" algn="l" rtl="0">
              <a:spcBef>
                <a:spcPts val="0"/>
              </a:spcBef>
              <a:spcAft>
                <a:spcPts val="0"/>
              </a:spcAft>
              <a:buClr>
                <a:schemeClr val="dk1"/>
              </a:buClr>
              <a:buSzPts val="1100"/>
              <a:buFont typeface="Arial"/>
              <a:buNone/>
            </a:pPr>
            <a:r>
              <a:rPr lang="en" sz="1000">
                <a:solidFill>
                  <a:schemeClr val="dk1"/>
                </a:solidFill>
                <a:latin typeface="Verdana"/>
                <a:ea typeface="Verdana"/>
                <a:cs typeface="Verdana"/>
                <a:sym typeface="Verdana"/>
              </a:rPr>
              <a:t>"USA Swimming Foundation Announces 5-10 Percent Increase in Swimming Ability Among U.S. Children." </a:t>
            </a:r>
            <a:r>
              <a:rPr lang="en" sz="1000" i="1">
                <a:solidFill>
                  <a:schemeClr val="dk1"/>
                </a:solidFill>
                <a:latin typeface="Verdana"/>
                <a:ea typeface="Verdana"/>
                <a:cs typeface="Verdana"/>
                <a:sym typeface="Verdana"/>
              </a:rPr>
              <a:t>USA Swimming Foundation</a:t>
            </a:r>
            <a:r>
              <a:rPr lang="en" sz="1000">
                <a:solidFill>
                  <a:schemeClr val="dk1"/>
                </a:solidFill>
                <a:latin typeface="Verdana"/>
                <a:ea typeface="Verdana"/>
                <a:cs typeface="Verdana"/>
                <a:sym typeface="Verdana"/>
              </a:rPr>
              <a:t>, 25 May 2017, www.usaswimmingfoundation.org/utility/landing-pages/news/2017/05/25/usa-swimming-foundation-announces-5-10-percent-increase-in-swimming-ability-among-u.s.-children. Accessed 12 Sept. 2019.</a:t>
            </a:r>
            <a:endParaRPr sz="1000">
              <a:solidFill>
                <a:schemeClr val="dk1"/>
              </a:solidFill>
              <a:latin typeface="Verdana"/>
              <a:ea typeface="Verdana"/>
              <a:cs typeface="Verdana"/>
              <a:sym typeface="Verdana"/>
            </a:endParaRPr>
          </a:p>
          <a:p>
            <a:pPr marL="457200" lvl="0" indent="-457200" algn="l" rtl="0">
              <a:spcBef>
                <a:spcPts val="0"/>
              </a:spcBef>
              <a:spcAft>
                <a:spcPts val="0"/>
              </a:spcAft>
              <a:buClr>
                <a:schemeClr val="dk1"/>
              </a:buClr>
              <a:buSzPts val="1100"/>
              <a:buFont typeface="Arial"/>
              <a:buNone/>
            </a:pPr>
            <a:r>
              <a:rPr lang="en" sz="1000">
                <a:solidFill>
                  <a:schemeClr val="dk1"/>
                </a:solidFill>
                <a:latin typeface="Verdana"/>
                <a:ea typeface="Verdana"/>
                <a:cs typeface="Verdana"/>
                <a:sym typeface="Verdana"/>
              </a:rPr>
              <a:t>Vintage 1969 Baby Go Bye Bye Bumpety Buggy Black Doll Car by Mattel.  Worthpoint.com. </a:t>
            </a:r>
            <a:r>
              <a:rPr lang="en" sz="1000" u="sng">
                <a:solidFill>
                  <a:srgbClr val="1155CC"/>
                </a:solidFill>
                <a:latin typeface="Verdana"/>
                <a:ea typeface="Verdana"/>
                <a:cs typeface="Verdana"/>
                <a:sym typeface="Verdana"/>
                <a:hlinkClick r:id="rId3"/>
              </a:rPr>
              <a:t>https://www.worthpoint.com/worthopedia/vintage-1969-baby-bye-bye-bumpety-501811302</a:t>
            </a:r>
            <a:r>
              <a:rPr lang="en" sz="1000">
                <a:solidFill>
                  <a:schemeClr val="dk1"/>
                </a:solidFill>
                <a:latin typeface="Verdana"/>
                <a:ea typeface="Verdana"/>
                <a:cs typeface="Verdana"/>
                <a:sym typeface="Verdana"/>
              </a:rPr>
              <a:t>. Accessed 26 Oct. 2019.</a:t>
            </a:r>
            <a:endParaRPr sz="1000">
              <a:solidFill>
                <a:schemeClr val="dk1"/>
              </a:solidFill>
              <a:latin typeface="Verdana"/>
              <a:ea typeface="Verdana"/>
              <a:cs typeface="Verdana"/>
              <a:sym typeface="Verdana"/>
            </a:endParaRPr>
          </a:p>
          <a:p>
            <a:pPr marL="457200" lvl="0" indent="-457200" algn="l" rtl="0">
              <a:spcBef>
                <a:spcPts val="0"/>
              </a:spcBef>
              <a:spcAft>
                <a:spcPts val="0"/>
              </a:spcAft>
              <a:buClr>
                <a:schemeClr val="dk1"/>
              </a:buClr>
              <a:buSzPts val="1100"/>
              <a:buFont typeface="Arial"/>
              <a:buNone/>
            </a:pPr>
            <a:r>
              <a:rPr lang="en" sz="1000">
                <a:solidFill>
                  <a:schemeClr val="dk1"/>
                </a:solidFill>
                <a:latin typeface="Verdana"/>
                <a:ea typeface="Verdana"/>
                <a:cs typeface="Verdana"/>
                <a:sym typeface="Verdana"/>
              </a:rPr>
              <a:t>"Why 'I'm not racist' is only half the story | Robin DiAngelo." </a:t>
            </a:r>
            <a:r>
              <a:rPr lang="en" sz="1000" i="1">
                <a:solidFill>
                  <a:schemeClr val="dk1"/>
                </a:solidFill>
                <a:latin typeface="Verdana"/>
                <a:ea typeface="Verdana"/>
                <a:cs typeface="Verdana"/>
                <a:sym typeface="Verdana"/>
              </a:rPr>
              <a:t>YouTube</a:t>
            </a:r>
            <a:r>
              <a:rPr lang="en" sz="1000">
                <a:solidFill>
                  <a:schemeClr val="dk1"/>
                </a:solidFill>
                <a:latin typeface="Verdana"/>
                <a:ea typeface="Verdana"/>
                <a:cs typeface="Verdana"/>
                <a:sym typeface="Verdana"/>
              </a:rPr>
              <a:t>, 1 Oct. 2018, www.youtube.com/watch?v=kzLT54QjclA.</a:t>
            </a:r>
            <a:endParaRPr sz="1000">
              <a:solidFill>
                <a:schemeClr val="dk1"/>
              </a:solidFill>
              <a:latin typeface="Verdana"/>
              <a:ea typeface="Verdana"/>
              <a:cs typeface="Verdana"/>
              <a:sym typeface="Verdana"/>
            </a:endParaRPr>
          </a:p>
        </p:txBody>
      </p:sp>
      <p:sp>
        <p:nvSpPr>
          <p:cNvPr id="804" name="Google Shape;804;p10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90</a:t>
            </a:fld>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p103"/>
          <p:cNvSpPr txBox="1">
            <a:spLocks noGrp="1"/>
          </p:cNvSpPr>
          <p:nvPr>
            <p:ph type="title"/>
          </p:nvPr>
        </p:nvSpPr>
        <p:spPr>
          <a:xfrm>
            <a:off x="311700" y="2405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Download the Songs @</a:t>
            </a:r>
            <a:endParaRPr/>
          </a:p>
        </p:txBody>
      </p:sp>
      <p:sp>
        <p:nvSpPr>
          <p:cNvPr id="810" name="Google Shape;810;p103"/>
          <p:cNvSpPr txBox="1">
            <a:spLocks noGrp="1"/>
          </p:cNvSpPr>
          <p:nvPr>
            <p:ph type="subTitle" idx="1"/>
          </p:nvPr>
        </p:nvSpPr>
        <p:spPr>
          <a:xfrm>
            <a:off x="311700" y="3818725"/>
            <a:ext cx="8520600" cy="5976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2400" u="sng">
                <a:solidFill>
                  <a:schemeClr val="hlink"/>
                </a:solidFill>
                <a:latin typeface="Arial"/>
                <a:ea typeface="Arial"/>
                <a:cs typeface="Arial"/>
                <a:sym typeface="Arial"/>
                <a:hlinkClick r:id="rId3"/>
              </a:rPr>
              <a:t>https://u.nu/mmchild</a:t>
            </a:r>
            <a:r>
              <a:rPr lang="en" sz="2400">
                <a:solidFill>
                  <a:schemeClr val="dk1"/>
                </a:solidFill>
                <a:latin typeface="Arial"/>
                <a:ea typeface="Arial"/>
                <a:cs typeface="Arial"/>
                <a:sym typeface="Arial"/>
              </a:rPr>
              <a:t> </a:t>
            </a:r>
            <a:endParaRPr sz="2400"/>
          </a:p>
        </p:txBody>
      </p:sp>
      <p:pic>
        <p:nvPicPr>
          <p:cNvPr id="811" name="Google Shape;811;p103"/>
          <p:cNvPicPr preferRelativeResize="0"/>
          <p:nvPr/>
        </p:nvPicPr>
        <p:blipFill>
          <a:blip r:embed="rId4">
            <a:alphaModFix/>
          </a:blip>
          <a:stretch>
            <a:fillRect/>
          </a:stretch>
        </p:blipFill>
        <p:spPr>
          <a:xfrm>
            <a:off x="3152775" y="813250"/>
            <a:ext cx="2838450" cy="2847975"/>
          </a:xfrm>
          <a:prstGeom prst="rect">
            <a:avLst/>
          </a:prstGeom>
          <a:noFill/>
          <a:ln>
            <a:noFill/>
          </a:ln>
        </p:spPr>
      </p:pic>
      <p:sp>
        <p:nvSpPr>
          <p:cNvPr id="812" name="Google Shape;812;p10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91</a:t>
            </a:fl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8BDD498D2DEDA4BA5393ABF86DA638C" ma:contentTypeVersion="10" ma:contentTypeDescription="Create a new document." ma:contentTypeScope="" ma:versionID="18cd145d0407f2df0934e5c72deed84b">
  <xsd:schema xmlns:xsd="http://www.w3.org/2001/XMLSchema" xmlns:xs="http://www.w3.org/2001/XMLSchema" xmlns:p="http://schemas.microsoft.com/office/2006/metadata/properties" xmlns:ns2="2917b200-3ee7-41f3-adef-77d31384ffb2" targetNamespace="http://schemas.microsoft.com/office/2006/metadata/properties" ma:root="true" ma:fieldsID="1bac0f11f25b3de6b4d805551cfe7081" ns2:_="">
    <xsd:import namespace="2917b200-3ee7-41f3-adef-77d31384ffb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17b200-3ee7-41f3-adef-77d31384ffb2"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2A31834-9555-4990-B518-961FDFB1E832}"/>
</file>

<file path=customXml/itemProps2.xml><?xml version="1.0" encoding="utf-8"?>
<ds:datastoreItem xmlns:ds="http://schemas.openxmlformats.org/officeDocument/2006/customXml" ds:itemID="{89410281-52F1-43AC-9638-43727497C007}"/>
</file>

<file path=customXml/itemProps3.xml><?xml version="1.0" encoding="utf-8"?>
<ds:datastoreItem xmlns:ds="http://schemas.openxmlformats.org/officeDocument/2006/customXml" ds:itemID="{B427F512-3CFD-4541-9E1B-BCFA6DAB4F0A}"/>
</file>

<file path=docProps/app.xml><?xml version="1.0" encoding="utf-8"?>
<Properties xmlns="http://schemas.openxmlformats.org/officeDocument/2006/extended-properties" xmlns:vt="http://schemas.openxmlformats.org/officeDocument/2006/docPropsVTypes">
  <TotalTime>0</TotalTime>
  <Words>4284</Words>
  <Application>Microsoft Macintosh PowerPoint</Application>
  <PresentationFormat>On-screen Show (16:9)</PresentationFormat>
  <Paragraphs>430</Paragraphs>
  <Slides>91</Slides>
  <Notes>91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91</vt:i4>
      </vt:variant>
    </vt:vector>
  </HeadingPairs>
  <TitlesOfParts>
    <vt:vector size="95" baseType="lpstr">
      <vt:lpstr>Arial</vt:lpstr>
      <vt:lpstr>Calibri</vt:lpstr>
      <vt:lpstr>Verdana</vt:lpstr>
      <vt:lpstr>Simple Light</vt:lpstr>
      <vt:lpstr>A Tribute to Black Childhood in Music, Story &amp; Pictures Francelia Butler Lecture</vt:lpstr>
      <vt:lpstr>Dedicated to June Cummins</vt:lpstr>
      <vt:lpstr>Amelia &amp; The Brown Baby @ Age 10 &amp; 16</vt:lpstr>
      <vt:lpstr>PowerPoint Presentation</vt:lpstr>
      <vt:lpstr>PowerPoint Presentation</vt:lpstr>
      <vt:lpstr>Baby Go Bye-Bye</vt:lpstr>
      <vt:lpstr>Amelia &amp; Cousins DeAndre &amp; Rheayanna, swimming at Camp Read-a-Rama</vt:lpstr>
      <vt:lpstr>Books Featured in “Langston Hughes”</vt:lpstr>
      <vt:lpstr>My new Oxford Renaissance Bonnet made from Bryan Collier’s illustration in Uptown</vt:lpstr>
      <vt:lpstr>Langston Hughes Michelle H. Martin © 2019</vt:lpstr>
      <vt:lpstr>Langston, Langston, Langston Hughes, Wrote poems for the people and he loved the blues. Langston, Langston, Langston Hughes, Wrote poems for the people and he lived the blues. </vt:lpstr>
      <vt:lpstr>Langston Hughes was the Keeper of Dreams, He wrote jazz poems no one had ever seen.</vt:lpstr>
      <vt:lpstr>From Aunt Sue’s Stories to the Weary Blues, Mother to Son and those dressed-up shoes. </vt:lpstr>
      <vt:lpstr>Hughes wrote poems while he was still a teen, For the school newspaper and the Brownies’ Magazine.</vt:lpstr>
      <vt:lpstr>He brought to life a Maple Sugar Child, And he wove a tale of fairies with a rainbow style!</vt:lpstr>
      <vt:lpstr>Langston, Langston, Langston Hughes, Wrote poems for the people and he loved the blues. Langston, Langston, Langston Hughes, Wrote poems for the people and he lived the blues.  </vt:lpstr>
      <vt:lpstr>Langston’s mother was a rollin’ stone. Raised by his Grandma, who gave him a home.</vt:lpstr>
      <vt:lpstr>Told true stories of John Brown’s raid, Of Lewis Sheridan Leary and the price he paid.</vt:lpstr>
      <vt:lpstr>Langston did not like his father much, Who said of Black people they were such and such,</vt:lpstr>
      <vt:lpstr>Langston ignored what he had to say, That writing for living would just never pay!</vt:lpstr>
      <vt:lpstr>Langston, Langston, Langston Hughes, Wrote poems for the people and he loved the blues. Langston, Langston, Langston Hughes, Wrote poems for the people and he lived the blues.  </vt:lpstr>
      <vt:lpstr>Langston set out to sail the Big Sea, And visit lots of people who were Black like Me.</vt:lpstr>
      <vt:lpstr>When the Negro Speaks of Rivers, he can talk a while, Of the Ganges, the Euphrates, Mississippi and the Nile, </vt:lpstr>
      <vt:lpstr>He wrote of a boy who went to town, And marveled at the people on the merry-go-round,</vt:lpstr>
      <vt:lpstr>How can I ride, sir, ‘cause there ain’t no back Is there a Jim Crow section for a kid that’s Black? </vt:lpstr>
      <vt:lpstr>Langston, Langston, Langston Hughes, Wrote poems for the people and he loved the blues. Langston, Langston, Langston Hughes, Wrote poems for the people and he lived the blues.  </vt:lpstr>
      <vt:lpstr>Langston said that jazz makes me sing, But the blues is my muse that inspires my swing.</vt:lpstr>
      <vt:lpstr>I’m so Black and blue right now, I wish I could be happy but I don’t know how. </vt:lpstr>
      <vt:lpstr>He said Harlem had a soul, To help Black children grow up brave and bold, </vt:lpstr>
      <vt:lpstr>Nurturing talent and paving the way, From the Harlem Renaissance to the present day.</vt:lpstr>
      <vt:lpstr>Langston, Langston, Langston Hughes, Wrote poems for the people and he loved the blues. Langston, Langston, Langston Hughes, Wrote poems for the people and he lived the blues.  </vt:lpstr>
      <vt:lpstr>The Dark Fantastic: Race and Imagination from Harry Potter to The Hunger Games Ebony Elizabeth Thomas, New York UP, 2019</vt:lpstr>
      <vt:lpstr>Books Featured in “You’ve Got to Read”</vt:lpstr>
      <vt:lpstr>“You’ve Got to Read” Michelle H. Martin © 2019 </vt:lpstr>
      <vt:lpstr>You’ve got to read like your life depends on it, You’ve got to read something all the time, You’ve got to read like your life depends on it, ‘Cause books will open up and free your mind. </vt:lpstr>
      <vt:lpstr>Richard was a poor boy, who sure loved words,  </vt:lpstr>
      <vt:lpstr>His Grandpa’s stories he would retain,</vt:lpstr>
      <vt:lpstr>A White man loaned him a library card,</vt:lpstr>
      <vt:lpstr>And his life would never be the same.</vt:lpstr>
      <vt:lpstr>You’ve got to read like your life depends on it, You’ve got to read something all the time, You’ve got to read like your life depends on it, ‘Cause books will open up and free your mind. </vt:lpstr>
      <vt:lpstr>Zora had a father who was strict and stern,</vt:lpstr>
      <vt:lpstr>PowerPoint Presentation</vt:lpstr>
      <vt:lpstr>PowerPoint Presentation</vt:lpstr>
      <vt:lpstr>You’ve got to read like your life depends on it, You’ve got to read something all the time, You’ve got to read like your life depends on it, ‘Cause books will open up and free your mind. </vt:lpstr>
      <vt:lpstr>Frederick Douglass was a slave, and he knew quite well How to make the White people see, </vt:lpstr>
      <vt:lpstr>“Once you learn to read,” even if you’re enslaved,</vt:lpstr>
      <vt:lpstr>“You will forever be free!”</vt:lpstr>
      <vt:lpstr>You’ve got to read like your life depends on it, You’ve got to read something all the time, You’ve got to read like your life depends on it, ‘Cause books will open up and free your mind. </vt:lpstr>
      <vt:lpstr>Martin Luther King spoke some big, bold words, They bombed his house and threw him in jail, </vt:lpstr>
      <vt:lpstr>But he read and he wrote and he spoke and sang, So that peace and harmony would prevail.</vt:lpstr>
      <vt:lpstr>You’ve got to read like your life depends on it, You’ve got to read something all the time, You’ve got to read like your life depends on it, ‘Cause books will open up and free your mind. </vt:lpstr>
      <vt:lpstr>PowerPoint Presentation</vt:lpstr>
      <vt:lpstr>Peter’s Song</vt:lpstr>
      <vt:lpstr>Books Featured in Peter’s Song</vt:lpstr>
      <vt:lpstr>My Name is Peter, and I love my dog,</vt:lpstr>
      <vt:lpstr>When I whistle for Willie, he comes right along.</vt:lpstr>
      <vt:lpstr>He’s black and he’s brown, and he’s low to the ground</vt:lpstr>
      <vt:lpstr>When he’s looking for me, I’m happy to be found</vt:lpstr>
      <vt:lpstr>What makes the snow disappear from my pocket overnight?</vt:lpstr>
      <vt:lpstr>When can I go out to play? </vt:lpstr>
      <vt:lpstr>‘Cause when I turn my toes like this,  and I turn my toes like that,  Surely they will lead me somewhere.</vt:lpstr>
      <vt:lpstr>I have a sister, and she has a chair</vt:lpstr>
      <vt:lpstr>That used to be mine, but now she will sit there.</vt:lpstr>
      <vt:lpstr>My cradle’s now pink; it’s a plain as this day . . .  </vt:lpstr>
      <vt:lpstr>It’s time to call Willie so we can run away!</vt:lpstr>
      <vt:lpstr>What makes the snow disappear from my pocket overnight? When can I go out to play? ‘Cause when I turn my toes like this,  and I turn my toes like that,  Surely they will lead me somewhere. </vt:lpstr>
      <vt:lpstr>Louie, Roberto, the Man in the Moon</vt:lpstr>
      <vt:lpstr>Jennie and Maggie will come to play soon,</vt:lpstr>
      <vt:lpstr>Keats made these mirrors and windows for me,</vt:lpstr>
      <vt:lpstr>Starting with Peter, under a snow-covered tree.</vt:lpstr>
      <vt:lpstr>What makes the snow disappear from my pocket overnight? When can I go out to play? ‘Cause when I turn my toes like this,  and I turn my toes like that,  Surely they will lead me somewhere. </vt:lpstr>
      <vt:lpstr>My name is Ezra, and I had a dream</vt:lpstr>
      <vt:lpstr>To take that boy, Peter, from Life Magazine,</vt:lpstr>
      <vt:lpstr>And paint him on pages for brown kids to see,</vt:lpstr>
      <vt:lpstr>That books are for kids who look a lot like me.</vt:lpstr>
      <vt:lpstr>What makes the snow disappear from my pocket overnight?</vt:lpstr>
      <vt:lpstr>When can I go out to play? </vt:lpstr>
      <vt:lpstr>‘Cause when I turn my toes like this,  and I turn my toes like that,  Surely they will lead me somewhere.</vt:lpstr>
      <vt:lpstr>PowerPoint Presentation</vt:lpstr>
      <vt:lpstr>Read-a-Rama Science Fun</vt:lpstr>
      <vt:lpstr>Read-a-Rama Splashdown</vt:lpstr>
      <vt:lpstr>Dr. Rachelle D. Washington (Bowling discussion)</vt:lpstr>
      <vt:lpstr>Read-a-Rama Let’s Have a Ball (All Things Round)</vt:lpstr>
      <vt:lpstr>Booker, the Read-a-Rama Bookworm</vt:lpstr>
      <vt:lpstr>Read-a-Rama Spooktacular</vt:lpstr>
      <vt:lpstr>Read-a-Rama Rocks (Geology &amp; Music)</vt:lpstr>
      <vt:lpstr>THANKS! Nate Bogopolsky, Music in the Stacks with Style - Music Coach Mike Eisenberg, former iSchool Dean - Guitar Coach Molly Barnes, BFL Music Director - Vocal Coach Andrew McKenna Foster, iSchool GA Crew - Tech Support J. Elizabeth Mills - Beverly Cleary GA Amelia Hare - my daughter Lee Talley - ChLA Songbird Libby Gruner - ChLA Songbird Ngozi Onuorah - On-site Tech Support   </vt:lpstr>
      <vt:lpstr>Big Blue Marble by Michelle H. Martin @1989 </vt:lpstr>
      <vt:lpstr>Works Cited</vt:lpstr>
      <vt:lpstr>PowerPoint Presentation</vt:lpstr>
      <vt:lpstr>Download the Songs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Tribute to Black Childhood in Music, Story &amp; Pictures Francelia Butler Lecture</dc:title>
  <cp:lastModifiedBy>Michelle H Martin</cp:lastModifiedBy>
  <cp:revision>1</cp:revision>
  <dcterms:modified xsi:type="dcterms:W3CDTF">2019-10-30T01:18:04Z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0x01010058BDD498D2DEDA4BA5393ABF86DA638C</vt:lpwstr>
  </property>
</Properties>
</file>